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86" r:id="rId10"/>
    <p:sldId id="264" r:id="rId11"/>
    <p:sldId id="287" r:id="rId12"/>
    <p:sldId id="265" r:id="rId13"/>
    <p:sldId id="267" r:id="rId14"/>
    <p:sldId id="268" r:id="rId15"/>
    <p:sldId id="269" r:id="rId16"/>
    <p:sldId id="270" r:id="rId17"/>
    <p:sldId id="271" r:id="rId18"/>
    <p:sldId id="273" r:id="rId19"/>
    <p:sldId id="274" r:id="rId20"/>
    <p:sldId id="288" r:id="rId21"/>
    <p:sldId id="289" r:id="rId22"/>
    <p:sldId id="290" r:id="rId23"/>
    <p:sldId id="276" r:id="rId24"/>
    <p:sldId id="291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</p:sldIdLst>
  <p:sldSz cx="9144000" cy="6858000" type="screen4x3"/>
  <p:notesSz cx="6858000" cy="9144000"/>
  <p:embeddedFontLst>
    <p:embeddedFont>
      <p:font typeface="Times" panose="02020603050405020304" pitchFamily="18" charset="0"/>
      <p:regular r:id="rId36"/>
      <p:bold r:id="rId37"/>
      <p:italic r:id="rId38"/>
      <p:boldItalic r:id="rId39"/>
    </p:embeddedFont>
    <p:embeddedFont>
      <p:font typeface="Roboto Mono" panose="020B0604020202020204" charset="0"/>
      <p:regular r:id="rId40"/>
      <p:bold r:id="rId41"/>
      <p:italic r:id="rId42"/>
      <p:boldItalic r:id="rId43"/>
    </p:embeddedFont>
    <p:embeddedFont>
      <p:font typeface="Verdana" panose="020B0604030504040204" pitchFamily="34" charset="0"/>
      <p:regular r:id="rId44"/>
      <p:bold r:id="rId45"/>
      <p:italic r:id="rId46"/>
      <p:boldItalic r:id="rId47"/>
    </p:embeddedFon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Malgun Gothic" panose="020B0503020000020004" pitchFamily="50" charset="-127"/>
      <p:regular r:id="rId52"/>
      <p:bold r:id="rId53"/>
    </p:embeddedFont>
    <p:embeddedFont>
      <p:font typeface="Malgun Gothic" panose="020B0503020000020004" pitchFamily="50" charset="-127"/>
      <p:regular r:id="rId52"/>
      <p:bold r:id="rId53"/>
    </p:embeddedFont>
    <p:embeddedFont>
      <p:font typeface="Trebuchet MS" panose="020B0603020202020204" pitchFamily="34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959">
          <p15:clr>
            <a:srgbClr val="A4A3A4"/>
          </p15:clr>
        </p15:guide>
        <p15:guide id="2" pos="3168">
          <p15:clr>
            <a:srgbClr val="A4A3A4"/>
          </p15:clr>
        </p15:guide>
        <p15:guide id="3" orient="horz" pos="559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8" roundtripDataSignature="AMtx7mgEISzt+tk11+nTb7Y6WQsNHdFEv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2D43E49-9BB4-417F-B91D-69492F948BFE}">
  <a:tblStyle styleId="{C2D43E49-9BB4-417F-B91D-69492F948BFE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40D17A1F-15AD-4B71-AF31-96E3B92AEC0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417B79F-D67D-4E88-A5AB-B50FA86BCA52}" styleName="Table_2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A944A2DA-B6F1-4C16-B914-6BD8BF3E9B86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380" y="64"/>
      </p:cViewPr>
      <p:guideLst>
        <p:guide orient="horz" pos="959"/>
        <p:guide pos="3168"/>
        <p:guide orient="horz" pos="55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openxmlformats.org/officeDocument/2006/relationships/font" Target="fonts/font2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font" Target="fonts/font18.fntdata"/><Relationship Id="rId58" Type="http://customschemas.google.com/relationships/presentationmetadata" Target="metadata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56" Type="http://schemas.openxmlformats.org/officeDocument/2006/relationships/font" Target="fonts/font21.fntdata"/><Relationship Id="rId8" Type="http://schemas.openxmlformats.org/officeDocument/2006/relationships/slide" Target="slides/slide7.xml"/><Relationship Id="rId51" Type="http://schemas.openxmlformats.org/officeDocument/2006/relationships/font" Target="fonts/font1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54" Type="http://schemas.openxmlformats.org/officeDocument/2006/relationships/font" Target="fonts/font19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57" Type="http://schemas.openxmlformats.org/officeDocument/2006/relationships/font" Target="fonts/font22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52" Type="http://schemas.openxmlformats.org/officeDocument/2006/relationships/font" Target="fonts/font17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16102117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100644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82ec23b05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1" name="Google Shape;181;g382ec23b05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90198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4" name="Google Shape;19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516282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830b7cdc0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3830b7cdc0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119282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830b7cdc06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" name="Google Shape;237;g3830b7cdc06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599223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830b7cdc06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6" name="Google Shape;256;g3830b7cdc06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07473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830b7cdc06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3" name="Google Shape;273;g3830b7cdc06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393376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830b7cdc06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0" name="Google Shape;290;g3830b7cdc06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465313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9" name="Google Shape;319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073300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2" name="Google Shape;332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398359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4" name="Google Shape;364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497625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937479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78" name="Google Shape;378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862211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78" name="Google Shape;378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605518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2" name="Google Shape;392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280697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830b7cdc06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04" name="Google Shape;404;g3830b7cdc06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118485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6" name="Google Shape;416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3141899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0" name="Google Shape;430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0872139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39e7c6fb57f_0_3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42" name="Google Shape;442;g39e7c6fb57f_0_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8023252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39e7c6fb57f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54" name="Google Shape;454;g39e7c6fb57f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09635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9" name="Google Shape;469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984435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3" name="Google Shape;483;p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84" name="Google Shape;484;p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33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918660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9e7c6fb57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39e7c6fb57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472212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9e7c6fb57f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g39e7c6fb57f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299511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9e7c6fb57f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39e7c6fb57f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389528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9e7c6fb57f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g39e7c6fb57f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443583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9e7c6fb57f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39e7c6fb57f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60223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9e7c6fb57f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39e7c6fb57f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495722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82ec23b05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1" name="Google Shape;181;g382ec23b05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27880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6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6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45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4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4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4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6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6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4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4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4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7"/>
          <p:cNvSpPr txBox="1">
            <a:spLocks noGrp="1"/>
          </p:cNvSpPr>
          <p:nvPr>
            <p:ph type="sldNum" idx="12"/>
          </p:nvPr>
        </p:nvSpPr>
        <p:spPr>
          <a:xfrm>
            <a:off x="6553200" y="6617245"/>
            <a:ext cx="2133600" cy="196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8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algun Gothic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8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39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3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40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40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40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40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4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4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3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3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43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4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4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4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44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44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4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4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3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p3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3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0" y="4509120"/>
            <a:ext cx="9144000" cy="2348880"/>
          </a:xfrm>
          <a:prstGeom prst="rect">
            <a:avLst/>
          </a:prstGeom>
          <a:solidFill>
            <a:srgbClr val="E2E6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9" name="Google Shape;89;p1"/>
          <p:cNvPicPr preferRelativeResize="0"/>
          <p:nvPr/>
        </p:nvPicPr>
        <p:blipFill rotWithShape="1">
          <a:blip r:embed="rId3">
            <a:alphaModFix/>
          </a:blip>
          <a:srcRect l="1036"/>
          <a:stretch/>
        </p:blipFill>
        <p:spPr>
          <a:xfrm>
            <a:off x="0" y="764704"/>
            <a:ext cx="4716016" cy="3524387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 txBox="1"/>
          <p:nvPr/>
        </p:nvSpPr>
        <p:spPr>
          <a:xfrm>
            <a:off x="1115616" y="1916832"/>
            <a:ext cx="7082388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rgbClr val="953734"/>
                </a:solidFill>
                <a:latin typeface="Malgun Gothic"/>
                <a:ea typeface="Malgun Gothic"/>
                <a:cs typeface="Malgun Gothic"/>
                <a:sym typeface="Malgun Gothic"/>
              </a:rPr>
              <a:t>SW개발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1763700" y="3933050"/>
            <a:ext cx="6361728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 i="0" u="none" strike="noStrike" cap="none" dirty="0">
                <a:solidFill>
                  <a:srgbClr val="77787B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프로젝트 명 :</a:t>
            </a:r>
            <a:r>
              <a:rPr lang="ko-KR" sz="2000" b="1" i="0" u="none" strike="noStrike" cap="none" dirty="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2000" b="1" i="0" u="none" strike="noStrike" cap="none" dirty="0" err="1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도커</a:t>
            </a:r>
            <a:r>
              <a:rPr lang="ko-KR" sz="2000" b="1" i="0" u="none" strike="noStrike" cap="none" dirty="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 및 </a:t>
            </a:r>
            <a:r>
              <a:rPr lang="ko-KR" sz="2000" b="1" i="0" u="none" strike="noStrike" cap="none" dirty="0" err="1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쿠버네티스</a:t>
            </a:r>
            <a:r>
              <a:rPr lang="ko-KR" sz="2000" b="1" i="0" u="none" strike="noStrike" cap="none" dirty="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 환경에서의 컨테이너 모니터링 시각화 </a:t>
            </a:r>
            <a:r>
              <a:rPr lang="ko-KR" sz="2000" b="1" i="0" u="none" strike="noStrike" cap="none" dirty="0" err="1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대시보드</a:t>
            </a:r>
            <a:r>
              <a:rPr lang="ko-KR" sz="2000" b="1" i="0" u="none" strike="noStrike" cap="none" dirty="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 개발</a:t>
            </a:r>
            <a:endParaRPr sz="2000" b="1" i="0" u="none" strike="noStrike" cap="none" dirty="0">
              <a:solidFill>
                <a:srgbClr val="7F7F7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4">
            <a:alphaModFix/>
          </a:blip>
          <a:srcRect l="21956" t="40516" r="21023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3698401" y="4861079"/>
            <a:ext cx="17471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2025.10.31</a:t>
            </a:r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82ec23b05b_0_18"/>
          <p:cNvSpPr/>
          <p:nvPr/>
        </p:nvSpPr>
        <p:spPr>
          <a:xfrm>
            <a:off x="107504" y="0"/>
            <a:ext cx="3096300" cy="1124700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84" name="Google Shape;184;g382ec23b05b_0_18"/>
          <p:cNvCxnSpPr/>
          <p:nvPr/>
        </p:nvCxnSpPr>
        <p:spPr>
          <a:xfrm>
            <a:off x="424356" y="541195"/>
            <a:ext cx="2591700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5" name="Google Shape;185;g382ec23b05b_0_18"/>
          <p:cNvCxnSpPr/>
          <p:nvPr/>
        </p:nvCxnSpPr>
        <p:spPr>
          <a:xfrm>
            <a:off x="3275856" y="548680"/>
            <a:ext cx="5328600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6" name="Google Shape;186;g382ec23b05b_0_18"/>
          <p:cNvSpPr txBox="1"/>
          <p:nvPr/>
        </p:nvSpPr>
        <p:spPr>
          <a:xfrm>
            <a:off x="323528" y="692697"/>
            <a:ext cx="2952300" cy="2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ko-KR" sz="17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서비스 구성도</a:t>
            </a:r>
            <a:r>
              <a:rPr lang="ko-KR" sz="10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6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- </a:t>
            </a:r>
            <a:r>
              <a:rPr lang="ko-KR" sz="10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시스템 구성도 </a:t>
            </a:r>
            <a:endParaRPr sz="10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lgun Gothic"/>
              <a:buNone/>
            </a:pPr>
            <a:endParaRPr sz="10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87" name="Google Shape;187;g382ec23b05b_0_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g382ec23b05b_0_18"/>
          <p:cNvSpPr/>
          <p:nvPr/>
        </p:nvSpPr>
        <p:spPr>
          <a:xfrm rot="10800000" flipH="1">
            <a:off x="-577697" y="-576088"/>
            <a:ext cx="1181100" cy="1167300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9" name="Google Shape;189;g382ec23b05b_0_18"/>
          <p:cNvSpPr/>
          <p:nvPr/>
        </p:nvSpPr>
        <p:spPr>
          <a:xfrm>
            <a:off x="5602000" y="1690250"/>
            <a:ext cx="3261900" cy="4907320"/>
          </a:xfrm>
          <a:prstGeom prst="rect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921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Verdana"/>
              <a:buAutoNum type="arabicPeriod"/>
            </a:pPr>
            <a:r>
              <a:rPr lang="ko-KR" sz="10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Tier (Frontend)</a:t>
            </a:r>
            <a:endParaRPr sz="10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ko-KR" sz="10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역할:</a:t>
            </a:r>
            <a:r>
              <a:rPr lang="ko-KR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사용자에게 모니터링 데이터를 시각화하여 보여주는 웹 </a:t>
            </a:r>
            <a:r>
              <a:rPr lang="ko-KR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대시보드</a:t>
            </a:r>
            <a:r>
              <a:rPr lang="ko-KR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.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ko-KR" sz="10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주요 기술:</a:t>
            </a:r>
            <a:r>
              <a:rPr lang="ko-KR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HTML5, CSS3, JavaScript, Chart.js, Bootstrap 5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ko-KR" sz="10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동작:</a:t>
            </a:r>
            <a:r>
              <a:rPr lang="ko-KR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주기적으로 </a:t>
            </a:r>
            <a:r>
              <a:rPr lang="ko-KR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백엔드</a:t>
            </a:r>
            <a:r>
              <a:rPr lang="ko-KR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서버에 API를 호출하여 최신 데이터를 받아오고, 이를 동적 차트와 테이블 형태로 </a:t>
            </a:r>
            <a:r>
              <a:rPr lang="ko-KR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렌더링</a:t>
            </a:r>
            <a:r>
              <a:rPr lang="ko-KR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.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Verdana"/>
              <a:buAutoNum type="arabicPeriod"/>
            </a:pPr>
            <a:r>
              <a:rPr lang="ko-KR" sz="10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Logic Tier (Backend)</a:t>
            </a:r>
            <a:endParaRPr sz="10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ko-KR" sz="10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역할:</a:t>
            </a:r>
            <a:r>
              <a:rPr lang="ko-KR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데이터 처리, 저장, 제공을 담당하는 핵심 </a:t>
            </a:r>
            <a:r>
              <a:rPr lang="ko-KR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로직</a:t>
            </a:r>
            <a:r>
              <a:rPr lang="ko-KR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서버.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ko-KR" sz="10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주요 기술:</a:t>
            </a:r>
            <a:r>
              <a:rPr lang="ko-KR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Python, Flask (RESTful API), MariaDB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ko-KR" sz="10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동작:</a:t>
            </a:r>
            <a:r>
              <a:rPr lang="ko-KR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에이전트로부터 데이터를 수신하여 DB에 저장하고, </a:t>
            </a:r>
            <a:r>
              <a:rPr lang="ko-KR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프론트엔드의</a:t>
            </a:r>
            <a:r>
              <a:rPr lang="ko-KR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요청에 따라 데이터를 JSON으로 응답.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Verdana"/>
              <a:buAutoNum type="arabicPeriod"/>
            </a:pPr>
            <a:r>
              <a:rPr lang="ko-KR" sz="10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Data Collection Tier (Agent)</a:t>
            </a:r>
            <a:endParaRPr sz="10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ko-KR" sz="10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역할:</a:t>
            </a:r>
            <a:r>
              <a:rPr lang="ko-KR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모니터링 대상(CaaS 인프라)의 자원 사용량 데이터를 수집하여 </a:t>
            </a:r>
            <a:r>
              <a:rPr lang="ko-KR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백엔드로</a:t>
            </a:r>
            <a:r>
              <a:rPr lang="ko-KR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전송.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ko-KR" sz="10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주요 기술:</a:t>
            </a:r>
            <a:r>
              <a:rPr lang="ko-KR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Python Application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ko-KR" sz="10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동작:</a:t>
            </a:r>
            <a:r>
              <a:rPr lang="ko-KR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각 </a:t>
            </a:r>
            <a:r>
              <a:rPr lang="ko-KR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쿠버네티스</a:t>
            </a:r>
            <a:r>
              <a:rPr lang="ko-KR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ko-KR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노드에</a:t>
            </a:r>
            <a:r>
              <a:rPr lang="ko-KR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배포되어, 주기적으로 컨테이너들의 CPU 및 메모리 사용량을 수집 후 </a:t>
            </a:r>
            <a:r>
              <a:rPr lang="ko-KR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백엔드</a:t>
            </a:r>
            <a:r>
              <a:rPr lang="ko-KR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서버로 전송.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90" name="Google Shape;190;g382ec23b05b_0_18"/>
          <p:cNvPicPr preferRelativeResize="0"/>
          <p:nvPr/>
        </p:nvPicPr>
        <p:blipFill rotWithShape="1">
          <a:blip r:embed="rId4">
            <a:alphaModFix/>
          </a:blip>
          <a:srcRect l="21959" t="40515" r="21017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g382ec23b05b_0_18" title="Untitled diagram _ Mermaid Chart-2025-08-25-060033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28925" y="1690250"/>
            <a:ext cx="5096852" cy="3795275"/>
          </a:xfrm>
          <a:prstGeom prst="rect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1" name="그룹 10"/>
          <p:cNvGrpSpPr/>
          <p:nvPr/>
        </p:nvGrpSpPr>
        <p:grpSpPr>
          <a:xfrm>
            <a:off x="258763" y="1309073"/>
            <a:ext cx="8605137" cy="306115"/>
            <a:chOff x="258763" y="1703660"/>
            <a:chExt cx="9380537" cy="338138"/>
          </a:xfrm>
        </p:grpSpPr>
        <p:grpSp>
          <p:nvGrpSpPr>
            <p:cNvPr id="12" name="그룹 11"/>
            <p:cNvGrpSpPr/>
            <p:nvPr/>
          </p:nvGrpSpPr>
          <p:grpSpPr>
            <a:xfrm>
              <a:off x="258763" y="1703660"/>
              <a:ext cx="9380537" cy="338138"/>
              <a:chOff x="154942" y="1794718"/>
              <a:chExt cx="9135867" cy="338138"/>
            </a:xfrm>
          </p:grpSpPr>
          <p:sp>
            <p:nvSpPr>
              <p:cNvPr id="14" name="AutoShape 1288"/>
              <p:cNvSpPr>
                <a:spLocks noChangeArrowheads="1"/>
              </p:cNvSpPr>
              <p:nvPr/>
            </p:nvSpPr>
            <p:spPr bwMode="auto">
              <a:xfrm>
                <a:off x="154942" y="1794718"/>
                <a:ext cx="9135867" cy="338138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just" eaLnBrk="0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sz="1300">
                    <a:solidFill>
                      <a:schemeClr val="tx1"/>
                    </a:solidFill>
                    <a:latin typeface="Arial" pitchFamily="34" charset="0"/>
                    <a:ea typeface="맑은 고딕" pitchFamily="50" charset="-127"/>
                  </a:defRPr>
                </a:lvl1pPr>
                <a:lvl2pPr marL="742950" indent="-28575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8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2pPr>
                <a:lvl3pPr marL="1143000" indent="-22860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4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3pPr>
                <a:lvl4pPr marL="1600200" indent="-22860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4pPr>
                <a:lvl5pPr marL="2057400" indent="-22860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 typeface="Wingdings" pitchFamily="2" charset="2"/>
                  <a:buNone/>
                </a:pPr>
                <a:endParaRPr kumimoji="0" lang="ko-KR" altLang="en-US" sz="1100" dirty="0">
                  <a:solidFill>
                    <a:schemeClr val="bg1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15" name="직사각형 14"/>
              <p:cNvSpPr/>
              <p:nvPr/>
            </p:nvSpPr>
            <p:spPr bwMode="auto">
              <a:xfrm>
                <a:off x="154944" y="1794718"/>
                <a:ext cx="69344" cy="338138"/>
              </a:xfrm>
              <a:prstGeom prst="rect">
                <a:avLst/>
              </a:prstGeom>
              <a:solidFill>
                <a:srgbClr val="223670"/>
              </a:solidFill>
              <a:ln>
                <a:noFill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1" lang="ko-KR" altLang="en-US" sz="800" b="0" i="0" u="none" strike="noStrike" cap="none" normalizeH="0" smtClean="0">
                  <a:ln>
                    <a:noFill/>
                  </a:ln>
                  <a:solidFill>
                    <a:srgbClr val="808080"/>
                  </a:solidFill>
                  <a:effectLst/>
                  <a:latin typeface="+mn-ea"/>
                  <a:ea typeface="+mn-ea"/>
                  <a:cs typeface="Arial" pitchFamily="34" charset="0"/>
                </a:endParaRPr>
              </a:p>
            </p:txBody>
          </p:sp>
        </p:grpSp>
        <p:sp>
          <p:nvSpPr>
            <p:cNvPr id="13" name="제목 1"/>
            <p:cNvSpPr txBox="1">
              <a:spLocks/>
            </p:cNvSpPr>
            <p:nvPr/>
          </p:nvSpPr>
          <p:spPr bwMode="auto">
            <a:xfrm>
              <a:off x="574433" y="1726422"/>
              <a:ext cx="71" cy="2719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>
              <a:lvl1pPr algn="just" eaLnBrk="0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sz="1300">
                  <a:solidFill>
                    <a:schemeClr val="tx1"/>
                  </a:solidFill>
                  <a:latin typeface="Arial" pitchFamily="34" charset="0"/>
                  <a:ea typeface="맑은 고딕" pitchFamily="50" charset="-127"/>
                </a:defRPr>
              </a:lvl1pPr>
              <a:lvl2pPr marL="742950" indent="-28575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8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2pPr>
              <a:lvl3pPr marL="1143000" indent="-22860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4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3pPr>
              <a:lvl4pPr marL="1600200" indent="-22860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4pPr>
              <a:lvl5pPr marL="2057400" indent="-22860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9pPr>
            </a:lstStyle>
            <a:p>
              <a:pPr algn="l" eaLnBrk="1" hangingPunct="1">
                <a:spcAft>
                  <a:spcPct val="15000"/>
                </a:spcAft>
                <a:buClr>
                  <a:schemeClr val="tx1"/>
                </a:buClr>
                <a:buFont typeface="Times" pitchFamily="18" charset="0"/>
                <a:buNone/>
              </a:pPr>
              <a:endParaRPr kumimoji="0" lang="ko-KR" altLang="en-US" sz="1600" b="1" dirty="0">
                <a:latin typeface="+mn-ea"/>
                <a:ea typeface="+mn-ea"/>
              </a:endParaRPr>
            </a:p>
          </p:txBody>
        </p:sp>
      </p:grpSp>
      <p:sp>
        <p:nvSpPr>
          <p:cNvPr id="16" name="제목 1"/>
          <p:cNvSpPr txBox="1">
            <a:spLocks/>
          </p:cNvSpPr>
          <p:nvPr/>
        </p:nvSpPr>
        <p:spPr bwMode="auto">
          <a:xfrm>
            <a:off x="548340" y="1329679"/>
            <a:ext cx="341119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algn="just" eaLnBrk="0" hangingPunct="0">
              <a:spcBef>
                <a:spcPct val="20000"/>
              </a:spcBef>
              <a:buFont typeface="Arial" pitchFamily="34" charset="0"/>
              <a:tabLst>
                <a:tab pos="914400" algn="l"/>
                <a:tab pos="7315200" algn="r"/>
              </a:tabLst>
              <a:defRPr sz="1300">
                <a:solidFill>
                  <a:schemeClr val="tx1"/>
                </a:solidFill>
                <a:latin typeface="Arial" pitchFamily="34" charset="0"/>
                <a:ea typeface="맑은 고딕" pitchFamily="50" charset="-127"/>
              </a:defRPr>
            </a:lvl1pPr>
            <a:lvl2pPr marL="742950" indent="-285750" algn="l" eaLnBrk="0" latinLnBrk="1" hangingPunct="0">
              <a:spcBef>
                <a:spcPct val="20000"/>
              </a:spcBef>
              <a:buFont typeface="Arial" pitchFamily="34" charset="0"/>
              <a:tabLst>
                <a:tab pos="914400" algn="l"/>
                <a:tab pos="7315200" algn="r"/>
              </a:tabLst>
              <a:defRPr kumimoji="1" sz="28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marL="1143000" indent="-228600" algn="l" eaLnBrk="0" latinLnBrk="1" hangingPunct="0">
              <a:spcBef>
                <a:spcPct val="20000"/>
              </a:spcBef>
              <a:buFont typeface="Arial" pitchFamily="34" charset="0"/>
              <a:tabLst>
                <a:tab pos="914400" algn="l"/>
                <a:tab pos="7315200" algn="r"/>
              </a:tabLst>
              <a:defRPr kumimoji="1" sz="2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marL="1600200" indent="-228600" algn="l" eaLnBrk="0" latinLnBrk="1" hangingPunct="0">
              <a:spcBef>
                <a:spcPct val="20000"/>
              </a:spcBef>
              <a:buFont typeface="Arial" pitchFamily="34" charset="0"/>
              <a:tabLst>
                <a:tab pos="914400" algn="l"/>
                <a:tab pos="7315200" algn="r"/>
              </a:tabLst>
              <a:defRPr kumimoji="1"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marL="2057400" indent="-228600" algn="l" eaLnBrk="0" latinLnBrk="1" hangingPunct="0">
              <a:spcBef>
                <a:spcPct val="20000"/>
              </a:spcBef>
              <a:buFont typeface="Arial" pitchFamily="34" charset="0"/>
              <a:tabLst>
                <a:tab pos="914400" algn="l"/>
                <a:tab pos="7315200" algn="r"/>
              </a:tabLst>
              <a:defRPr kumimoji="1"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tabLst>
                <a:tab pos="914400" algn="l"/>
                <a:tab pos="7315200" algn="r"/>
              </a:tabLst>
              <a:defRPr kumimoji="1"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tabLst>
                <a:tab pos="914400" algn="l"/>
                <a:tab pos="7315200" algn="r"/>
              </a:tabLst>
              <a:defRPr kumimoji="1"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tabLst>
                <a:tab pos="914400" algn="l"/>
                <a:tab pos="7315200" algn="r"/>
              </a:tabLst>
              <a:defRPr kumimoji="1"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tabLst>
                <a:tab pos="914400" algn="l"/>
                <a:tab pos="7315200" algn="r"/>
              </a:tabLst>
              <a:defRPr kumimoji="1"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l" eaLnBrk="1" hangingPunct="1">
              <a:spcAft>
                <a:spcPct val="15000"/>
              </a:spcAft>
              <a:buClr>
                <a:schemeClr val="tx1"/>
              </a:buClr>
              <a:buFont typeface="Times" pitchFamily="18" charset="0"/>
              <a:buNone/>
            </a:pPr>
            <a:r>
              <a:rPr lang="ko-KR" altLang="en-US" sz="1600" b="1" dirty="0" smtClean="0">
                <a:latin typeface="+mn-ea"/>
                <a:ea typeface="+mn-ea"/>
              </a:rPr>
              <a:t>서비스 구성도 </a:t>
            </a:r>
            <a:r>
              <a:rPr lang="en-US" altLang="ko-KR" sz="1600" b="1" dirty="0" smtClean="0">
                <a:latin typeface="+mn-ea"/>
                <a:ea typeface="+mn-ea"/>
              </a:rPr>
              <a:t>– </a:t>
            </a:r>
            <a:r>
              <a:rPr lang="ko-KR" altLang="en-US" sz="1600" b="1" dirty="0" smtClean="0">
                <a:latin typeface="+mn-ea"/>
                <a:ea typeface="+mn-ea"/>
              </a:rPr>
              <a:t>논리적 측면 및 내용</a:t>
            </a:r>
            <a:endParaRPr kumimoji="0" lang="ko-KR" altLang="en-US" sz="1600" b="1" dirty="0"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연결선 21"/>
          <p:cNvCxnSpPr/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3275856" y="548680"/>
            <a:ext cx="532859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8" name="제목 12"/>
          <p:cNvSpPr txBox="1">
            <a:spLocks/>
          </p:cNvSpPr>
          <p:nvPr/>
        </p:nvSpPr>
        <p:spPr>
          <a:xfrm>
            <a:off x="323528" y="692697"/>
            <a:ext cx="2952328" cy="272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lang="ko-KR" altLang="en-US" sz="1700" b="1" dirty="0">
                <a:solidFill>
                  <a:schemeClr val="bg1"/>
                </a:solidFill>
                <a:latin typeface="+mn-ea"/>
                <a:cs typeface="+mj-cs"/>
              </a:rPr>
              <a:t>서비스 흐름도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676456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" name="막힌 원호 31"/>
          <p:cNvSpPr/>
          <p:nvPr/>
        </p:nvSpPr>
        <p:spPr>
          <a:xfrm flipV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="" xmlns:a16="http://schemas.microsoft.com/office/drawing/2014/main" id="{4164917E-43BA-4BBD-57C7-35E84F7A606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56" t="40516" r="21023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</p:spPr>
      </p:pic>
      <p:sp>
        <p:nvSpPr>
          <p:cNvPr id="112" name="직사각형 111">
            <a:extLst>
              <a:ext uri="{FF2B5EF4-FFF2-40B4-BE49-F238E27FC236}">
                <a16:creationId xmlns="" xmlns:a16="http://schemas.microsoft.com/office/drawing/2014/main" id="{162A4048-8FF2-4D43-AA22-85623B14F1CA}"/>
              </a:ext>
            </a:extLst>
          </p:cNvPr>
          <p:cNvSpPr/>
          <p:nvPr/>
        </p:nvSpPr>
        <p:spPr>
          <a:xfrm>
            <a:off x="1205223" y="3265023"/>
            <a:ext cx="1821934" cy="40298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>
            <a:noFill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에이전트 시작</a:t>
            </a:r>
            <a:endParaRPr kumimoji="0" lang="ko-KR" altLang="en-US" sz="1050" b="1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="" xmlns:a16="http://schemas.microsoft.com/office/drawing/2014/main" id="{84F871AA-66B9-4618-999A-5B2C5A5B8566}"/>
              </a:ext>
            </a:extLst>
          </p:cNvPr>
          <p:cNvSpPr/>
          <p:nvPr/>
        </p:nvSpPr>
        <p:spPr>
          <a:xfrm>
            <a:off x="1205223" y="3798147"/>
            <a:ext cx="1821934" cy="40298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>
            <a:noFill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도커</a:t>
            </a:r>
            <a:r>
              <a:rPr kumimoji="0" lang="en-US" altLang="ko-KR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ko-KR" altLang="en-US" sz="1050" b="1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쿠버네티스</a:t>
            </a:r>
            <a:r>
              <a:rPr kumimoji="0" lang="ko-KR" altLang="en-US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컨테이너 </a:t>
            </a:r>
            <a:endParaRPr kumimoji="0" lang="en-US" altLang="ko-KR" sz="1050" b="1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접속정보 확인</a:t>
            </a:r>
          </a:p>
        </p:txBody>
      </p:sp>
      <p:sp>
        <p:nvSpPr>
          <p:cNvPr id="114" name="직사각형 113">
            <a:extLst>
              <a:ext uri="{FF2B5EF4-FFF2-40B4-BE49-F238E27FC236}">
                <a16:creationId xmlns="" xmlns:a16="http://schemas.microsoft.com/office/drawing/2014/main" id="{F35254FE-2448-4673-898F-AB5AA1C336BE}"/>
              </a:ext>
            </a:extLst>
          </p:cNvPr>
          <p:cNvSpPr/>
          <p:nvPr/>
        </p:nvSpPr>
        <p:spPr>
          <a:xfrm>
            <a:off x="1205223" y="4331271"/>
            <a:ext cx="1821934" cy="40298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>
            <a:noFill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컨테이너 리스트 및 </a:t>
            </a:r>
            <a:endParaRPr kumimoji="0" lang="en-US" altLang="ko-KR" sz="1050" b="1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상태정보 수집</a:t>
            </a:r>
          </a:p>
        </p:txBody>
      </p:sp>
      <p:sp>
        <p:nvSpPr>
          <p:cNvPr id="115" name="직사각형 114">
            <a:extLst>
              <a:ext uri="{FF2B5EF4-FFF2-40B4-BE49-F238E27FC236}">
                <a16:creationId xmlns="" xmlns:a16="http://schemas.microsoft.com/office/drawing/2014/main" id="{545F4AC6-9639-4513-A936-F1950826D8E4}"/>
              </a:ext>
            </a:extLst>
          </p:cNvPr>
          <p:cNvSpPr/>
          <p:nvPr/>
        </p:nvSpPr>
        <p:spPr>
          <a:xfrm>
            <a:off x="1205223" y="4864395"/>
            <a:ext cx="1821934" cy="40298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>
            <a:noFill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실행중인 컨테이너별 자원사용량</a:t>
            </a:r>
            <a:r>
              <a:rPr kumimoji="0" lang="en-US" altLang="ko-KR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(CPU/MEM) </a:t>
            </a:r>
            <a:r>
              <a:rPr kumimoji="0" lang="ko-KR" altLang="en-US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수집</a:t>
            </a:r>
          </a:p>
        </p:txBody>
      </p:sp>
      <p:sp>
        <p:nvSpPr>
          <p:cNvPr id="116" name="직사각형 115">
            <a:extLst>
              <a:ext uri="{FF2B5EF4-FFF2-40B4-BE49-F238E27FC236}">
                <a16:creationId xmlns="" xmlns:a16="http://schemas.microsoft.com/office/drawing/2014/main" id="{60D1B734-3743-4607-AE31-F73688A04597}"/>
              </a:ext>
            </a:extLst>
          </p:cNvPr>
          <p:cNvSpPr/>
          <p:nvPr/>
        </p:nvSpPr>
        <p:spPr>
          <a:xfrm>
            <a:off x="1205223" y="5397519"/>
            <a:ext cx="1821934" cy="40298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>
            <a:noFill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모니터링 서버 접속</a:t>
            </a:r>
          </a:p>
        </p:txBody>
      </p:sp>
      <p:sp>
        <p:nvSpPr>
          <p:cNvPr id="117" name="직사각형 116">
            <a:extLst>
              <a:ext uri="{FF2B5EF4-FFF2-40B4-BE49-F238E27FC236}">
                <a16:creationId xmlns="" xmlns:a16="http://schemas.microsoft.com/office/drawing/2014/main" id="{3BF964F3-CBC3-4C7E-97FE-FA31EAC6FFE5}"/>
              </a:ext>
            </a:extLst>
          </p:cNvPr>
          <p:cNvSpPr/>
          <p:nvPr/>
        </p:nvSpPr>
        <p:spPr>
          <a:xfrm>
            <a:off x="3523573" y="4734251"/>
            <a:ext cx="1821934" cy="40298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>
            <a:noFill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에이전트 접속 확인</a:t>
            </a:r>
            <a:endParaRPr kumimoji="0" lang="ko-KR" altLang="en-US" sz="1050" b="1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8" name="직사각형 117">
            <a:extLst>
              <a:ext uri="{FF2B5EF4-FFF2-40B4-BE49-F238E27FC236}">
                <a16:creationId xmlns="" xmlns:a16="http://schemas.microsoft.com/office/drawing/2014/main" id="{5EE897EB-CA10-42BE-9509-BE00E02FE3E3}"/>
              </a:ext>
            </a:extLst>
          </p:cNvPr>
          <p:cNvSpPr/>
          <p:nvPr/>
        </p:nvSpPr>
        <p:spPr>
          <a:xfrm>
            <a:off x="1205223" y="5930643"/>
            <a:ext cx="1821934" cy="40298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>
            <a:noFill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수집한 컨테이너 정보 송신</a:t>
            </a:r>
          </a:p>
        </p:txBody>
      </p:sp>
      <p:sp>
        <p:nvSpPr>
          <p:cNvPr id="119" name="직사각형 118">
            <a:extLst>
              <a:ext uri="{FF2B5EF4-FFF2-40B4-BE49-F238E27FC236}">
                <a16:creationId xmlns="" xmlns:a16="http://schemas.microsoft.com/office/drawing/2014/main" id="{E38C5479-0C37-4A96-892D-A0F40D84D108}"/>
              </a:ext>
            </a:extLst>
          </p:cNvPr>
          <p:cNvSpPr/>
          <p:nvPr/>
        </p:nvSpPr>
        <p:spPr>
          <a:xfrm>
            <a:off x="3523573" y="5255337"/>
            <a:ext cx="1821934" cy="40298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>
            <a:noFill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컨테이너 정보 수신</a:t>
            </a:r>
            <a:endParaRPr kumimoji="0" lang="ko-KR" altLang="en-US" sz="1050" b="1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0" name="직사각형 119">
            <a:extLst>
              <a:ext uri="{FF2B5EF4-FFF2-40B4-BE49-F238E27FC236}">
                <a16:creationId xmlns="" xmlns:a16="http://schemas.microsoft.com/office/drawing/2014/main" id="{3E4D316C-0D35-4EAF-8253-8C8AF34F8749}"/>
              </a:ext>
            </a:extLst>
          </p:cNvPr>
          <p:cNvSpPr/>
          <p:nvPr/>
        </p:nvSpPr>
        <p:spPr>
          <a:xfrm>
            <a:off x="3523573" y="5776423"/>
            <a:ext cx="1821934" cy="40298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>
            <a:noFill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수신한 </a:t>
            </a:r>
            <a:r>
              <a:rPr kumimoji="0" lang="ko-KR" altLang="en-US" sz="105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정보를 </a:t>
            </a:r>
            <a:r>
              <a:rPr kumimoji="0" lang="en-US" altLang="ko-KR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DB </a:t>
            </a:r>
            <a:r>
              <a:rPr kumimoji="0" lang="ko-KR" altLang="en-US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테이블에 저장</a:t>
            </a:r>
          </a:p>
        </p:txBody>
      </p:sp>
      <p:sp>
        <p:nvSpPr>
          <p:cNvPr id="121" name="직사각형 120">
            <a:extLst>
              <a:ext uri="{FF2B5EF4-FFF2-40B4-BE49-F238E27FC236}">
                <a16:creationId xmlns="" xmlns:a16="http://schemas.microsoft.com/office/drawing/2014/main" id="{344F0C13-5263-4CCA-8D40-D3E9DA7FDB6A}"/>
              </a:ext>
            </a:extLst>
          </p:cNvPr>
          <p:cNvSpPr/>
          <p:nvPr/>
        </p:nvSpPr>
        <p:spPr>
          <a:xfrm>
            <a:off x="3523573" y="6297509"/>
            <a:ext cx="1821934" cy="40298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>
            <a:noFill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에이전트 수신 대기</a:t>
            </a:r>
          </a:p>
        </p:txBody>
      </p:sp>
      <p:cxnSp>
        <p:nvCxnSpPr>
          <p:cNvPr id="122" name="직선 화살표 연결선 121">
            <a:extLst>
              <a:ext uri="{FF2B5EF4-FFF2-40B4-BE49-F238E27FC236}">
                <a16:creationId xmlns="" xmlns:a16="http://schemas.microsoft.com/office/drawing/2014/main" id="{2EF488D9-AB81-45E4-9FC9-0FE35DC60E99}"/>
              </a:ext>
            </a:extLst>
          </p:cNvPr>
          <p:cNvCxnSpPr>
            <a:stCxn id="112" idx="2"/>
            <a:endCxn id="113" idx="0"/>
          </p:cNvCxnSpPr>
          <p:nvPr/>
        </p:nvCxnSpPr>
        <p:spPr>
          <a:xfrm>
            <a:off x="2116190" y="3668003"/>
            <a:ext cx="0" cy="130144"/>
          </a:xfrm>
          <a:prstGeom prst="straightConnector1">
            <a:avLst/>
          </a:prstGeom>
          <a:noFill/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cxnSp>
        <p:nvCxnSpPr>
          <p:cNvPr id="123" name="직선 화살표 연결선 122">
            <a:extLst>
              <a:ext uri="{FF2B5EF4-FFF2-40B4-BE49-F238E27FC236}">
                <a16:creationId xmlns="" xmlns:a16="http://schemas.microsoft.com/office/drawing/2014/main" id="{5E5EEB92-B910-4F6E-8B38-81E6C16C40EE}"/>
              </a:ext>
            </a:extLst>
          </p:cNvPr>
          <p:cNvCxnSpPr>
            <a:stCxn id="113" idx="2"/>
            <a:endCxn id="114" idx="0"/>
          </p:cNvCxnSpPr>
          <p:nvPr/>
        </p:nvCxnSpPr>
        <p:spPr>
          <a:xfrm>
            <a:off x="2116190" y="4201127"/>
            <a:ext cx="0" cy="130144"/>
          </a:xfrm>
          <a:prstGeom prst="straightConnector1">
            <a:avLst/>
          </a:prstGeom>
          <a:noFill/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cxnSp>
        <p:nvCxnSpPr>
          <p:cNvPr id="124" name="직선 화살표 연결선 123">
            <a:extLst>
              <a:ext uri="{FF2B5EF4-FFF2-40B4-BE49-F238E27FC236}">
                <a16:creationId xmlns="" xmlns:a16="http://schemas.microsoft.com/office/drawing/2014/main" id="{11739FC4-3E2B-45CF-A973-596913879FDD}"/>
              </a:ext>
            </a:extLst>
          </p:cNvPr>
          <p:cNvCxnSpPr>
            <a:stCxn id="114" idx="2"/>
            <a:endCxn id="115" idx="0"/>
          </p:cNvCxnSpPr>
          <p:nvPr/>
        </p:nvCxnSpPr>
        <p:spPr>
          <a:xfrm>
            <a:off x="2116190" y="4734251"/>
            <a:ext cx="0" cy="130144"/>
          </a:xfrm>
          <a:prstGeom prst="straightConnector1">
            <a:avLst/>
          </a:prstGeom>
          <a:noFill/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cxnSp>
        <p:nvCxnSpPr>
          <p:cNvPr id="125" name="직선 화살표 연결선 124">
            <a:extLst>
              <a:ext uri="{FF2B5EF4-FFF2-40B4-BE49-F238E27FC236}">
                <a16:creationId xmlns="" xmlns:a16="http://schemas.microsoft.com/office/drawing/2014/main" id="{2613D936-D4DD-4ABF-A203-ECFD603BB255}"/>
              </a:ext>
            </a:extLst>
          </p:cNvPr>
          <p:cNvCxnSpPr>
            <a:stCxn id="115" idx="2"/>
            <a:endCxn id="116" idx="0"/>
          </p:cNvCxnSpPr>
          <p:nvPr/>
        </p:nvCxnSpPr>
        <p:spPr>
          <a:xfrm>
            <a:off x="2116190" y="5267375"/>
            <a:ext cx="0" cy="130144"/>
          </a:xfrm>
          <a:prstGeom prst="straightConnector1">
            <a:avLst/>
          </a:prstGeom>
          <a:noFill/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cxnSp>
        <p:nvCxnSpPr>
          <p:cNvPr id="126" name="직선 화살표 연결선 125">
            <a:extLst>
              <a:ext uri="{FF2B5EF4-FFF2-40B4-BE49-F238E27FC236}">
                <a16:creationId xmlns="" xmlns:a16="http://schemas.microsoft.com/office/drawing/2014/main" id="{AE607AC3-1FD6-45F3-A55E-586DDC4C0053}"/>
              </a:ext>
            </a:extLst>
          </p:cNvPr>
          <p:cNvCxnSpPr>
            <a:stCxn id="116" idx="2"/>
            <a:endCxn id="118" idx="0"/>
          </p:cNvCxnSpPr>
          <p:nvPr/>
        </p:nvCxnSpPr>
        <p:spPr>
          <a:xfrm>
            <a:off x="2116190" y="5800499"/>
            <a:ext cx="0" cy="130144"/>
          </a:xfrm>
          <a:prstGeom prst="straightConnector1">
            <a:avLst/>
          </a:prstGeom>
          <a:noFill/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cxnSp>
        <p:nvCxnSpPr>
          <p:cNvPr id="127" name="연결선: 꺾임 13">
            <a:extLst>
              <a:ext uri="{FF2B5EF4-FFF2-40B4-BE49-F238E27FC236}">
                <a16:creationId xmlns="" xmlns:a16="http://schemas.microsoft.com/office/drawing/2014/main" id="{84470822-E96D-4DAA-B066-97BA5F7C8D35}"/>
              </a:ext>
            </a:extLst>
          </p:cNvPr>
          <p:cNvCxnSpPr>
            <a:stCxn id="118" idx="2"/>
            <a:endCxn id="117" idx="0"/>
          </p:cNvCxnSpPr>
          <p:nvPr/>
        </p:nvCxnSpPr>
        <p:spPr>
          <a:xfrm rot="5400000" flipH="1" flipV="1">
            <a:off x="2475679" y="4374762"/>
            <a:ext cx="1599372" cy="2318350"/>
          </a:xfrm>
          <a:prstGeom prst="bentConnector5">
            <a:avLst>
              <a:gd name="adj1" fmla="val -14293"/>
              <a:gd name="adj2" fmla="val 50000"/>
              <a:gd name="adj3" fmla="val 114293"/>
            </a:avLst>
          </a:prstGeom>
          <a:noFill/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cxnSp>
        <p:nvCxnSpPr>
          <p:cNvPr id="128" name="직선 화살표 연결선 127">
            <a:extLst>
              <a:ext uri="{FF2B5EF4-FFF2-40B4-BE49-F238E27FC236}">
                <a16:creationId xmlns="" xmlns:a16="http://schemas.microsoft.com/office/drawing/2014/main" id="{0F940450-A834-4E6B-83AE-B9F2AE0A3E4C}"/>
              </a:ext>
            </a:extLst>
          </p:cNvPr>
          <p:cNvCxnSpPr>
            <a:stCxn id="117" idx="2"/>
            <a:endCxn id="119" idx="0"/>
          </p:cNvCxnSpPr>
          <p:nvPr/>
        </p:nvCxnSpPr>
        <p:spPr>
          <a:xfrm>
            <a:off x="4434540" y="5137231"/>
            <a:ext cx="0" cy="118106"/>
          </a:xfrm>
          <a:prstGeom prst="straightConnector1">
            <a:avLst/>
          </a:prstGeom>
          <a:noFill/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cxnSp>
        <p:nvCxnSpPr>
          <p:cNvPr id="129" name="직선 화살표 연결선 128">
            <a:extLst>
              <a:ext uri="{FF2B5EF4-FFF2-40B4-BE49-F238E27FC236}">
                <a16:creationId xmlns="" xmlns:a16="http://schemas.microsoft.com/office/drawing/2014/main" id="{27C2FBB3-A67A-46B4-A227-FC7F0A0BE109}"/>
              </a:ext>
            </a:extLst>
          </p:cNvPr>
          <p:cNvCxnSpPr>
            <a:stCxn id="119" idx="2"/>
            <a:endCxn id="120" idx="0"/>
          </p:cNvCxnSpPr>
          <p:nvPr/>
        </p:nvCxnSpPr>
        <p:spPr>
          <a:xfrm>
            <a:off x="4434540" y="5658317"/>
            <a:ext cx="0" cy="118106"/>
          </a:xfrm>
          <a:prstGeom prst="straightConnector1">
            <a:avLst/>
          </a:prstGeom>
          <a:noFill/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cxnSp>
        <p:nvCxnSpPr>
          <p:cNvPr id="130" name="직선 화살표 연결선 129">
            <a:extLst>
              <a:ext uri="{FF2B5EF4-FFF2-40B4-BE49-F238E27FC236}">
                <a16:creationId xmlns="" xmlns:a16="http://schemas.microsoft.com/office/drawing/2014/main" id="{997E8A26-B9BB-4C04-9D1D-67AC0A6B72FC}"/>
              </a:ext>
            </a:extLst>
          </p:cNvPr>
          <p:cNvCxnSpPr>
            <a:stCxn id="120" idx="2"/>
            <a:endCxn id="121" idx="0"/>
          </p:cNvCxnSpPr>
          <p:nvPr/>
        </p:nvCxnSpPr>
        <p:spPr>
          <a:xfrm>
            <a:off x="4434540" y="6179403"/>
            <a:ext cx="0" cy="118106"/>
          </a:xfrm>
          <a:prstGeom prst="straightConnector1">
            <a:avLst/>
          </a:prstGeom>
          <a:noFill/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sp>
        <p:nvSpPr>
          <p:cNvPr id="131" name="사각형: 둥근 모서리 43">
            <a:extLst>
              <a:ext uri="{FF2B5EF4-FFF2-40B4-BE49-F238E27FC236}">
                <a16:creationId xmlns="" xmlns:a16="http://schemas.microsoft.com/office/drawing/2014/main" id="{8CE18BAB-AD50-4E9C-BEE1-5B8540FDE67E}"/>
              </a:ext>
            </a:extLst>
          </p:cNvPr>
          <p:cNvSpPr/>
          <p:nvPr/>
        </p:nvSpPr>
        <p:spPr>
          <a:xfrm>
            <a:off x="6201886" y="1994635"/>
            <a:ext cx="2232248" cy="288032"/>
          </a:xfrm>
          <a:prstGeom prst="roundRect">
            <a:avLst/>
          </a:prstGeom>
          <a:solidFill>
            <a:srgbClr val="1F497D">
              <a:lumMod val="40000"/>
              <a:lumOff val="60000"/>
            </a:srgbClr>
          </a:solidFill>
          <a:ln>
            <a:noFill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주요 내용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="" xmlns:a16="http://schemas.microsoft.com/office/drawing/2014/main" id="{5D601A9A-6AF8-437C-94C6-C26B142D00B7}"/>
              </a:ext>
            </a:extLst>
          </p:cNvPr>
          <p:cNvSpPr txBox="1"/>
          <p:nvPr/>
        </p:nvSpPr>
        <p:spPr>
          <a:xfrm>
            <a:off x="6388309" y="2492788"/>
            <a:ext cx="1872208" cy="2344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latinLnBrk="1">
              <a:lnSpc>
                <a:spcPct val="150000"/>
              </a:lnSpc>
              <a:buClrTx/>
              <a:buFontTx/>
              <a:buAutoNum type="arabicPeriod"/>
            </a:pPr>
            <a:r>
              <a:rPr lang="ko-KR" altLang="en-US" sz="1100" kern="12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  <a:cs typeface="+mn-cs"/>
              </a:rPr>
              <a:t>모니터링 서버 시작 후 에이전트 수신 대기</a:t>
            </a:r>
            <a:endParaRPr lang="en-US" altLang="ko-KR" sz="1100" kern="1200" dirty="0">
              <a:solidFill>
                <a:prstClr val="black"/>
              </a:solidFill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228600" indent="-228600" latinLnBrk="1">
              <a:lnSpc>
                <a:spcPct val="150000"/>
              </a:lnSpc>
              <a:buClrTx/>
              <a:buFontTx/>
              <a:buAutoNum type="arabicPeriod"/>
            </a:pPr>
            <a:r>
              <a:rPr lang="ko-KR" altLang="en-US" sz="1100" kern="12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  <a:cs typeface="+mn-cs"/>
              </a:rPr>
              <a:t>에이전트 시작 후</a:t>
            </a:r>
            <a:r>
              <a:rPr lang="en-US" altLang="ko-KR" sz="1100" kern="12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  <a:cs typeface="+mn-cs"/>
              </a:rPr>
              <a:t>, </a:t>
            </a:r>
            <a:r>
              <a:rPr lang="ko-KR" altLang="en-US" sz="1100" kern="12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  <a:cs typeface="+mn-cs"/>
              </a:rPr>
              <a:t>수집 대상 정보 확인 및 데이터 수집 처리</a:t>
            </a:r>
            <a:endParaRPr lang="en-US" altLang="ko-KR" sz="1100" kern="1200" dirty="0">
              <a:solidFill>
                <a:prstClr val="black"/>
              </a:solidFill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228600" indent="-228600" latinLnBrk="1">
              <a:lnSpc>
                <a:spcPct val="150000"/>
              </a:lnSpc>
              <a:buClrTx/>
              <a:buFontTx/>
              <a:buAutoNum type="arabicPeriod"/>
            </a:pPr>
            <a:r>
              <a:rPr lang="ko-KR" altLang="en-US" sz="1100" kern="12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  <a:cs typeface="+mn-cs"/>
              </a:rPr>
              <a:t>서버에 접속 후</a:t>
            </a:r>
            <a:r>
              <a:rPr lang="en-US" altLang="ko-KR" sz="1100" kern="12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  <a:cs typeface="+mn-cs"/>
              </a:rPr>
              <a:t>, </a:t>
            </a:r>
            <a:r>
              <a:rPr lang="ko-KR" altLang="en-US" sz="1100" kern="12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  <a:cs typeface="+mn-cs"/>
              </a:rPr>
              <a:t>수집 데이터 전송</a:t>
            </a:r>
            <a:endParaRPr lang="en-US" altLang="ko-KR" sz="1100" kern="1200" dirty="0">
              <a:solidFill>
                <a:prstClr val="black"/>
              </a:solidFill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228600" indent="-228600" latinLnBrk="1">
              <a:lnSpc>
                <a:spcPct val="150000"/>
              </a:lnSpc>
              <a:buClrTx/>
              <a:buFontTx/>
              <a:buAutoNum type="arabicPeriod"/>
            </a:pPr>
            <a:r>
              <a:rPr lang="ko-KR" altLang="en-US" sz="1100" kern="12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  <a:cs typeface="+mn-cs"/>
              </a:rPr>
              <a:t>서버는 데이터 수신 후</a:t>
            </a:r>
            <a:r>
              <a:rPr lang="en-US" altLang="ko-KR" sz="1100" kern="12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  <a:cs typeface="+mn-cs"/>
              </a:rPr>
              <a:t>, DB</a:t>
            </a:r>
            <a:r>
              <a:rPr lang="ko-KR" altLang="en-US" sz="1100" kern="12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  <a:cs typeface="+mn-cs"/>
              </a:rPr>
              <a:t>에 저장</a:t>
            </a:r>
          </a:p>
        </p:txBody>
      </p:sp>
      <p:sp>
        <p:nvSpPr>
          <p:cNvPr id="134" name="직사각형 133">
            <a:extLst>
              <a:ext uri="{FF2B5EF4-FFF2-40B4-BE49-F238E27FC236}">
                <a16:creationId xmlns="" xmlns:a16="http://schemas.microsoft.com/office/drawing/2014/main" id="{2E7A40E1-B53E-4C1D-A979-81F01AA8302F}"/>
              </a:ext>
            </a:extLst>
          </p:cNvPr>
          <p:cNvSpPr/>
          <p:nvPr/>
        </p:nvSpPr>
        <p:spPr>
          <a:xfrm>
            <a:off x="3522580" y="2121454"/>
            <a:ext cx="1821934" cy="40298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>
            <a:noFill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모니터링 서버 시작</a:t>
            </a:r>
            <a:endParaRPr kumimoji="0" lang="ko-KR" altLang="en-US" sz="1050" b="1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5" name="직사각형 134">
            <a:extLst>
              <a:ext uri="{FF2B5EF4-FFF2-40B4-BE49-F238E27FC236}">
                <a16:creationId xmlns="" xmlns:a16="http://schemas.microsoft.com/office/drawing/2014/main" id="{DFE87A2B-6808-42EB-A265-79959FF32EE0}"/>
              </a:ext>
            </a:extLst>
          </p:cNvPr>
          <p:cNvSpPr/>
          <p:nvPr/>
        </p:nvSpPr>
        <p:spPr>
          <a:xfrm>
            <a:off x="3524552" y="2647217"/>
            <a:ext cx="1821934" cy="40298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>
            <a:noFill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에이전트 수신 대기</a:t>
            </a:r>
          </a:p>
        </p:txBody>
      </p:sp>
      <p:cxnSp>
        <p:nvCxnSpPr>
          <p:cNvPr id="136" name="직선 화살표 연결선 135">
            <a:extLst>
              <a:ext uri="{FF2B5EF4-FFF2-40B4-BE49-F238E27FC236}">
                <a16:creationId xmlns="" xmlns:a16="http://schemas.microsoft.com/office/drawing/2014/main" id="{4202E45B-7D63-46B1-8B98-FB49D9089C4B}"/>
              </a:ext>
            </a:extLst>
          </p:cNvPr>
          <p:cNvCxnSpPr>
            <a:stCxn id="134" idx="2"/>
            <a:endCxn id="135" idx="0"/>
          </p:cNvCxnSpPr>
          <p:nvPr/>
        </p:nvCxnSpPr>
        <p:spPr>
          <a:xfrm>
            <a:off x="4433547" y="2524434"/>
            <a:ext cx="1972" cy="122783"/>
          </a:xfrm>
          <a:prstGeom prst="straightConnector1">
            <a:avLst/>
          </a:prstGeom>
          <a:noFill/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cxnSp>
        <p:nvCxnSpPr>
          <p:cNvPr id="137" name="연결선: 꺾임 51">
            <a:extLst>
              <a:ext uri="{FF2B5EF4-FFF2-40B4-BE49-F238E27FC236}">
                <a16:creationId xmlns="" xmlns:a16="http://schemas.microsoft.com/office/drawing/2014/main" id="{41D8470B-045B-4033-BC7D-A63106963702}"/>
              </a:ext>
            </a:extLst>
          </p:cNvPr>
          <p:cNvCxnSpPr>
            <a:stCxn id="135" idx="2"/>
            <a:endCxn id="112" idx="0"/>
          </p:cNvCxnSpPr>
          <p:nvPr/>
        </p:nvCxnSpPr>
        <p:spPr>
          <a:xfrm rot="5400000">
            <a:off x="3168442" y="1997946"/>
            <a:ext cx="214826" cy="2319329"/>
          </a:xfrm>
          <a:prstGeom prst="bentConnector3">
            <a:avLst/>
          </a:prstGeom>
          <a:noFill/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sp>
        <p:nvSpPr>
          <p:cNvPr id="138" name="사각형: 둥근 모서리 52">
            <a:extLst>
              <a:ext uri="{FF2B5EF4-FFF2-40B4-BE49-F238E27FC236}">
                <a16:creationId xmlns="" xmlns:a16="http://schemas.microsoft.com/office/drawing/2014/main" id="{E9DE73AE-ADE5-42D3-863D-1E623B134D9A}"/>
              </a:ext>
            </a:extLst>
          </p:cNvPr>
          <p:cNvSpPr/>
          <p:nvPr/>
        </p:nvSpPr>
        <p:spPr>
          <a:xfrm>
            <a:off x="966900" y="1744674"/>
            <a:ext cx="2232248" cy="288032"/>
          </a:xfrm>
          <a:prstGeom prst="roundRect">
            <a:avLst/>
          </a:prstGeom>
          <a:solidFill>
            <a:sysClr val="windowText" lastClr="000000">
              <a:lumMod val="65000"/>
              <a:lumOff val="35000"/>
            </a:sysClr>
          </a:solidFill>
          <a:ln>
            <a:noFill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에이전트</a:t>
            </a:r>
          </a:p>
        </p:txBody>
      </p:sp>
      <p:sp>
        <p:nvSpPr>
          <p:cNvPr id="139" name="사각형: 둥근 모서리 53">
            <a:extLst>
              <a:ext uri="{FF2B5EF4-FFF2-40B4-BE49-F238E27FC236}">
                <a16:creationId xmlns="" xmlns:a16="http://schemas.microsoft.com/office/drawing/2014/main" id="{85F9A82F-B495-4999-B348-917A9B538705}"/>
              </a:ext>
            </a:extLst>
          </p:cNvPr>
          <p:cNvSpPr/>
          <p:nvPr/>
        </p:nvSpPr>
        <p:spPr>
          <a:xfrm>
            <a:off x="3317423" y="1744807"/>
            <a:ext cx="2232248" cy="288032"/>
          </a:xfrm>
          <a:prstGeom prst="roundRect">
            <a:avLst/>
          </a:prstGeom>
          <a:solidFill>
            <a:sysClr val="windowText" lastClr="000000">
              <a:lumMod val="65000"/>
              <a:lumOff val="35000"/>
            </a:sysClr>
          </a:solidFill>
          <a:ln>
            <a:noFill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관리</a:t>
            </a:r>
            <a:r>
              <a:rPr kumimoji="0" lang="en-US" altLang="ko-KR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ko-KR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모니터링 서버</a:t>
            </a:r>
          </a:p>
        </p:txBody>
      </p:sp>
      <p:grpSp>
        <p:nvGrpSpPr>
          <p:cNvPr id="145" name="그룹 144"/>
          <p:cNvGrpSpPr/>
          <p:nvPr/>
        </p:nvGrpSpPr>
        <p:grpSpPr>
          <a:xfrm>
            <a:off x="258763" y="1309073"/>
            <a:ext cx="8605137" cy="306115"/>
            <a:chOff x="258763" y="1703660"/>
            <a:chExt cx="9380537" cy="338138"/>
          </a:xfrm>
        </p:grpSpPr>
        <p:grpSp>
          <p:nvGrpSpPr>
            <p:cNvPr id="146" name="그룹 145"/>
            <p:cNvGrpSpPr/>
            <p:nvPr/>
          </p:nvGrpSpPr>
          <p:grpSpPr>
            <a:xfrm>
              <a:off x="258763" y="1703660"/>
              <a:ext cx="9380537" cy="338138"/>
              <a:chOff x="154942" y="1794718"/>
              <a:chExt cx="9135867" cy="338138"/>
            </a:xfrm>
          </p:grpSpPr>
          <p:sp>
            <p:nvSpPr>
              <p:cNvPr id="148" name="AutoShape 1288"/>
              <p:cNvSpPr>
                <a:spLocks noChangeArrowheads="1"/>
              </p:cNvSpPr>
              <p:nvPr/>
            </p:nvSpPr>
            <p:spPr bwMode="auto">
              <a:xfrm>
                <a:off x="154942" y="1794718"/>
                <a:ext cx="9135867" cy="338138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just" eaLnBrk="0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sz="1300">
                    <a:solidFill>
                      <a:schemeClr val="tx1"/>
                    </a:solidFill>
                    <a:latin typeface="Arial" pitchFamily="34" charset="0"/>
                    <a:ea typeface="맑은 고딕" pitchFamily="50" charset="-127"/>
                  </a:defRPr>
                </a:lvl1pPr>
                <a:lvl2pPr marL="742950" indent="-28575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8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2pPr>
                <a:lvl3pPr marL="1143000" indent="-22860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4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3pPr>
                <a:lvl4pPr marL="1600200" indent="-22860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4pPr>
                <a:lvl5pPr marL="2057400" indent="-22860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 typeface="Wingdings" pitchFamily="2" charset="2"/>
                  <a:buNone/>
                </a:pPr>
                <a:endParaRPr kumimoji="0" lang="ko-KR" altLang="en-US" sz="1100" dirty="0">
                  <a:solidFill>
                    <a:schemeClr val="bg1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149" name="직사각형 148"/>
              <p:cNvSpPr/>
              <p:nvPr/>
            </p:nvSpPr>
            <p:spPr bwMode="auto">
              <a:xfrm>
                <a:off x="154944" y="1794718"/>
                <a:ext cx="69344" cy="338138"/>
              </a:xfrm>
              <a:prstGeom prst="rect">
                <a:avLst/>
              </a:prstGeom>
              <a:solidFill>
                <a:srgbClr val="223670"/>
              </a:solidFill>
              <a:ln>
                <a:noFill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1" lang="ko-KR" altLang="en-US" sz="800" b="0" i="0" u="none" strike="noStrike" cap="none" normalizeH="0" smtClean="0">
                  <a:ln>
                    <a:noFill/>
                  </a:ln>
                  <a:solidFill>
                    <a:srgbClr val="808080"/>
                  </a:solidFill>
                  <a:effectLst/>
                  <a:latin typeface="+mn-ea"/>
                  <a:ea typeface="+mn-ea"/>
                  <a:cs typeface="Arial" pitchFamily="34" charset="0"/>
                </a:endParaRPr>
              </a:p>
            </p:txBody>
          </p:sp>
        </p:grpSp>
        <p:sp>
          <p:nvSpPr>
            <p:cNvPr id="147" name="제목 1"/>
            <p:cNvSpPr txBox="1">
              <a:spLocks/>
            </p:cNvSpPr>
            <p:nvPr/>
          </p:nvSpPr>
          <p:spPr bwMode="auto">
            <a:xfrm>
              <a:off x="574433" y="1726422"/>
              <a:ext cx="71" cy="2719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>
              <a:lvl1pPr algn="just" eaLnBrk="0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sz="1300">
                  <a:solidFill>
                    <a:schemeClr val="tx1"/>
                  </a:solidFill>
                  <a:latin typeface="Arial" pitchFamily="34" charset="0"/>
                  <a:ea typeface="맑은 고딕" pitchFamily="50" charset="-127"/>
                </a:defRPr>
              </a:lvl1pPr>
              <a:lvl2pPr marL="742950" indent="-28575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8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2pPr>
              <a:lvl3pPr marL="1143000" indent="-22860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4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3pPr>
              <a:lvl4pPr marL="1600200" indent="-22860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4pPr>
              <a:lvl5pPr marL="2057400" indent="-22860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9pPr>
            </a:lstStyle>
            <a:p>
              <a:pPr algn="l" eaLnBrk="1" hangingPunct="1">
                <a:spcAft>
                  <a:spcPct val="15000"/>
                </a:spcAft>
                <a:buClr>
                  <a:schemeClr val="tx1"/>
                </a:buClr>
                <a:buFont typeface="Times" pitchFamily="18" charset="0"/>
                <a:buNone/>
              </a:pPr>
              <a:endParaRPr kumimoji="0" lang="ko-KR" altLang="en-US" sz="1600" b="1" dirty="0">
                <a:latin typeface="+mn-ea"/>
                <a:ea typeface="+mn-ea"/>
              </a:endParaRPr>
            </a:p>
          </p:txBody>
        </p:sp>
      </p:grpSp>
      <p:sp>
        <p:nvSpPr>
          <p:cNvPr id="150" name="제목 1"/>
          <p:cNvSpPr txBox="1">
            <a:spLocks/>
          </p:cNvSpPr>
          <p:nvPr/>
        </p:nvSpPr>
        <p:spPr bwMode="auto">
          <a:xfrm>
            <a:off x="548340" y="1329679"/>
            <a:ext cx="3920945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algn="just" eaLnBrk="0" hangingPunct="0">
              <a:spcBef>
                <a:spcPct val="20000"/>
              </a:spcBef>
              <a:buFont typeface="Arial" pitchFamily="34" charset="0"/>
              <a:tabLst>
                <a:tab pos="914400" algn="l"/>
                <a:tab pos="7315200" algn="r"/>
              </a:tabLst>
              <a:defRPr sz="1300">
                <a:solidFill>
                  <a:schemeClr val="tx1"/>
                </a:solidFill>
                <a:latin typeface="Arial" pitchFamily="34" charset="0"/>
                <a:ea typeface="맑은 고딕" pitchFamily="50" charset="-127"/>
              </a:defRPr>
            </a:lvl1pPr>
            <a:lvl2pPr marL="742950" indent="-285750" algn="l" eaLnBrk="0" latinLnBrk="1" hangingPunct="0">
              <a:spcBef>
                <a:spcPct val="20000"/>
              </a:spcBef>
              <a:buFont typeface="Arial" pitchFamily="34" charset="0"/>
              <a:tabLst>
                <a:tab pos="914400" algn="l"/>
                <a:tab pos="7315200" algn="r"/>
              </a:tabLst>
              <a:defRPr kumimoji="1" sz="28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marL="1143000" indent="-228600" algn="l" eaLnBrk="0" latinLnBrk="1" hangingPunct="0">
              <a:spcBef>
                <a:spcPct val="20000"/>
              </a:spcBef>
              <a:buFont typeface="Arial" pitchFamily="34" charset="0"/>
              <a:tabLst>
                <a:tab pos="914400" algn="l"/>
                <a:tab pos="7315200" algn="r"/>
              </a:tabLst>
              <a:defRPr kumimoji="1" sz="2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marL="1600200" indent="-228600" algn="l" eaLnBrk="0" latinLnBrk="1" hangingPunct="0">
              <a:spcBef>
                <a:spcPct val="20000"/>
              </a:spcBef>
              <a:buFont typeface="Arial" pitchFamily="34" charset="0"/>
              <a:tabLst>
                <a:tab pos="914400" algn="l"/>
                <a:tab pos="7315200" algn="r"/>
              </a:tabLst>
              <a:defRPr kumimoji="1"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marL="2057400" indent="-228600" algn="l" eaLnBrk="0" latinLnBrk="1" hangingPunct="0">
              <a:spcBef>
                <a:spcPct val="20000"/>
              </a:spcBef>
              <a:buFont typeface="Arial" pitchFamily="34" charset="0"/>
              <a:tabLst>
                <a:tab pos="914400" algn="l"/>
                <a:tab pos="7315200" algn="r"/>
              </a:tabLst>
              <a:defRPr kumimoji="1"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tabLst>
                <a:tab pos="914400" algn="l"/>
                <a:tab pos="7315200" algn="r"/>
              </a:tabLst>
              <a:defRPr kumimoji="1"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tabLst>
                <a:tab pos="914400" algn="l"/>
                <a:tab pos="7315200" algn="r"/>
              </a:tabLst>
              <a:defRPr kumimoji="1"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tabLst>
                <a:tab pos="914400" algn="l"/>
                <a:tab pos="7315200" algn="r"/>
              </a:tabLst>
              <a:defRPr kumimoji="1"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tabLst>
                <a:tab pos="914400" algn="l"/>
                <a:tab pos="7315200" algn="r"/>
              </a:tabLst>
              <a:defRPr kumimoji="1"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l" eaLnBrk="1" hangingPunct="1">
              <a:spcAft>
                <a:spcPct val="15000"/>
              </a:spcAft>
              <a:buClr>
                <a:schemeClr val="tx1"/>
              </a:buClr>
              <a:buFont typeface="Times" pitchFamily="18" charset="0"/>
              <a:buNone/>
            </a:pPr>
            <a:r>
              <a:rPr lang="ko-KR" altLang="en-US" sz="1600" b="1" dirty="0" smtClean="0">
                <a:latin typeface="+mn-ea"/>
                <a:ea typeface="+mn-ea"/>
              </a:rPr>
              <a:t>컨테이너 자원 사용량 수집 서비스 흐름도</a:t>
            </a:r>
            <a:r>
              <a:rPr lang="en-US" altLang="ko-KR" sz="1600" b="1" dirty="0" smtClean="0">
                <a:latin typeface="+mn-ea"/>
                <a:ea typeface="+mn-ea"/>
              </a:rPr>
              <a:t> </a:t>
            </a:r>
            <a:endParaRPr kumimoji="0"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6201886" y="2375580"/>
            <a:ext cx="2232248" cy="2647833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1633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4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97" name="Google Shape;197;p14"/>
          <p:cNvCxnSpPr/>
          <p:nvPr/>
        </p:nvCxnSpPr>
        <p:spPr>
          <a:xfrm>
            <a:off x="424356" y="541195"/>
            <a:ext cx="2591728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8" name="Google Shape;198;p14"/>
          <p:cNvCxnSpPr/>
          <p:nvPr/>
        </p:nvCxnSpPr>
        <p:spPr>
          <a:xfrm>
            <a:off x="3275856" y="548680"/>
            <a:ext cx="5328592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9" name="Google Shape;199;p14"/>
          <p:cNvSpPr txBox="1"/>
          <p:nvPr/>
        </p:nvSpPr>
        <p:spPr>
          <a:xfrm>
            <a:off x="323528" y="692697"/>
            <a:ext cx="2952328" cy="272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lgun Gothic"/>
              <a:buNone/>
            </a:pPr>
            <a:r>
              <a:rPr lang="ko-KR" sz="17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메뉴 구성도</a:t>
            </a:r>
            <a:endParaRPr sz="17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00" name="Google Shape;20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4"/>
          <p:cNvSpPr/>
          <p:nvPr/>
        </p:nvSpPr>
        <p:spPr>
          <a:xfrm rot="10800000" flipH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02" name="Google Shape;202;p14"/>
          <p:cNvPicPr preferRelativeResize="0"/>
          <p:nvPr/>
        </p:nvPicPr>
        <p:blipFill rotWithShape="1">
          <a:blip r:embed="rId4">
            <a:alphaModFix/>
          </a:blip>
          <a:srcRect l="21956" t="40516" r="21023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4" title="Untitled diagram _ Mermaid Chart-2025-08-27-115733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611" y="2426360"/>
            <a:ext cx="8839204" cy="1208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215;g382ec23b05b_0_38" title="Untitled diagram _ Mermaid Chart-2025-08-27-120056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7504" y="4671446"/>
            <a:ext cx="8839204" cy="122574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아래쪽 화살표 1"/>
          <p:cNvSpPr/>
          <p:nvPr/>
        </p:nvSpPr>
        <p:spPr>
          <a:xfrm>
            <a:off x="4311570" y="3941178"/>
            <a:ext cx="578734" cy="41090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258763" y="1309073"/>
            <a:ext cx="8605137" cy="306115"/>
            <a:chOff x="258763" y="1703660"/>
            <a:chExt cx="9380537" cy="338138"/>
          </a:xfrm>
        </p:grpSpPr>
        <p:grpSp>
          <p:nvGrpSpPr>
            <p:cNvPr id="19" name="그룹 18"/>
            <p:cNvGrpSpPr/>
            <p:nvPr/>
          </p:nvGrpSpPr>
          <p:grpSpPr>
            <a:xfrm>
              <a:off x="258763" y="1703660"/>
              <a:ext cx="9380537" cy="338138"/>
              <a:chOff x="154942" y="1794718"/>
              <a:chExt cx="9135867" cy="338138"/>
            </a:xfrm>
          </p:grpSpPr>
          <p:sp>
            <p:nvSpPr>
              <p:cNvPr id="21" name="AutoShape 1288"/>
              <p:cNvSpPr>
                <a:spLocks noChangeArrowheads="1"/>
              </p:cNvSpPr>
              <p:nvPr/>
            </p:nvSpPr>
            <p:spPr bwMode="auto">
              <a:xfrm>
                <a:off x="154942" y="1794718"/>
                <a:ext cx="9135867" cy="338138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just" eaLnBrk="0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sz="1300">
                    <a:solidFill>
                      <a:schemeClr val="tx1"/>
                    </a:solidFill>
                    <a:latin typeface="Arial" pitchFamily="34" charset="0"/>
                    <a:ea typeface="맑은 고딕" pitchFamily="50" charset="-127"/>
                  </a:defRPr>
                </a:lvl1pPr>
                <a:lvl2pPr marL="742950" indent="-28575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8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2pPr>
                <a:lvl3pPr marL="1143000" indent="-22860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4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3pPr>
                <a:lvl4pPr marL="1600200" indent="-22860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4pPr>
                <a:lvl5pPr marL="2057400" indent="-22860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 typeface="Wingdings" pitchFamily="2" charset="2"/>
                  <a:buNone/>
                </a:pPr>
                <a:endParaRPr kumimoji="0" lang="ko-KR" altLang="en-US" sz="1100" dirty="0">
                  <a:solidFill>
                    <a:schemeClr val="bg1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22" name="직사각형 21"/>
              <p:cNvSpPr/>
              <p:nvPr/>
            </p:nvSpPr>
            <p:spPr bwMode="auto">
              <a:xfrm>
                <a:off x="154944" y="1794718"/>
                <a:ext cx="69344" cy="338138"/>
              </a:xfrm>
              <a:prstGeom prst="rect">
                <a:avLst/>
              </a:prstGeom>
              <a:solidFill>
                <a:srgbClr val="223670"/>
              </a:solidFill>
              <a:ln>
                <a:noFill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1" lang="ko-KR" altLang="en-US" sz="800" b="0" i="0" u="none" strike="noStrike" cap="none" normalizeH="0" smtClean="0">
                  <a:ln>
                    <a:noFill/>
                  </a:ln>
                  <a:solidFill>
                    <a:srgbClr val="808080"/>
                  </a:solidFill>
                  <a:effectLst/>
                  <a:latin typeface="+mn-ea"/>
                  <a:ea typeface="+mn-ea"/>
                  <a:cs typeface="Arial" pitchFamily="34" charset="0"/>
                </a:endParaRPr>
              </a:p>
            </p:txBody>
          </p:sp>
        </p:grpSp>
        <p:sp>
          <p:nvSpPr>
            <p:cNvPr id="20" name="제목 1"/>
            <p:cNvSpPr txBox="1">
              <a:spLocks/>
            </p:cNvSpPr>
            <p:nvPr/>
          </p:nvSpPr>
          <p:spPr bwMode="auto">
            <a:xfrm>
              <a:off x="574433" y="1726422"/>
              <a:ext cx="71" cy="2719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>
              <a:lvl1pPr algn="just" eaLnBrk="0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sz="1300">
                  <a:solidFill>
                    <a:schemeClr val="tx1"/>
                  </a:solidFill>
                  <a:latin typeface="Arial" pitchFamily="34" charset="0"/>
                  <a:ea typeface="맑은 고딕" pitchFamily="50" charset="-127"/>
                </a:defRPr>
              </a:lvl1pPr>
              <a:lvl2pPr marL="742950" indent="-28575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8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2pPr>
              <a:lvl3pPr marL="1143000" indent="-22860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4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3pPr>
              <a:lvl4pPr marL="1600200" indent="-22860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4pPr>
              <a:lvl5pPr marL="2057400" indent="-22860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9pPr>
            </a:lstStyle>
            <a:p>
              <a:pPr algn="l" eaLnBrk="1" hangingPunct="1">
                <a:spcAft>
                  <a:spcPct val="15000"/>
                </a:spcAft>
                <a:buClr>
                  <a:schemeClr val="tx1"/>
                </a:buClr>
                <a:buFont typeface="Times" pitchFamily="18" charset="0"/>
                <a:buNone/>
              </a:pPr>
              <a:endParaRPr kumimoji="0" lang="ko-KR" altLang="en-US" sz="1600" b="1" dirty="0">
                <a:latin typeface="+mn-ea"/>
                <a:ea typeface="+mn-ea"/>
              </a:endParaRPr>
            </a:p>
          </p:txBody>
        </p:sp>
      </p:grpSp>
      <p:sp>
        <p:nvSpPr>
          <p:cNvPr id="23" name="제목 1"/>
          <p:cNvSpPr txBox="1">
            <a:spLocks/>
          </p:cNvSpPr>
          <p:nvPr/>
        </p:nvSpPr>
        <p:spPr bwMode="auto">
          <a:xfrm>
            <a:off x="548340" y="1329679"/>
            <a:ext cx="2778005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algn="just" eaLnBrk="0" hangingPunct="0">
              <a:spcBef>
                <a:spcPct val="20000"/>
              </a:spcBef>
              <a:buFont typeface="Arial" pitchFamily="34" charset="0"/>
              <a:tabLst>
                <a:tab pos="914400" algn="l"/>
                <a:tab pos="7315200" algn="r"/>
              </a:tabLst>
              <a:defRPr sz="1300">
                <a:solidFill>
                  <a:schemeClr val="tx1"/>
                </a:solidFill>
                <a:latin typeface="Arial" pitchFamily="34" charset="0"/>
                <a:ea typeface="맑은 고딕" pitchFamily="50" charset="-127"/>
              </a:defRPr>
            </a:lvl1pPr>
            <a:lvl2pPr marL="742950" indent="-285750" algn="l" eaLnBrk="0" latinLnBrk="1" hangingPunct="0">
              <a:spcBef>
                <a:spcPct val="20000"/>
              </a:spcBef>
              <a:buFont typeface="Arial" pitchFamily="34" charset="0"/>
              <a:tabLst>
                <a:tab pos="914400" algn="l"/>
                <a:tab pos="7315200" algn="r"/>
              </a:tabLst>
              <a:defRPr kumimoji="1" sz="28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marL="1143000" indent="-228600" algn="l" eaLnBrk="0" latinLnBrk="1" hangingPunct="0">
              <a:spcBef>
                <a:spcPct val="20000"/>
              </a:spcBef>
              <a:buFont typeface="Arial" pitchFamily="34" charset="0"/>
              <a:tabLst>
                <a:tab pos="914400" algn="l"/>
                <a:tab pos="7315200" algn="r"/>
              </a:tabLst>
              <a:defRPr kumimoji="1" sz="2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marL="1600200" indent="-228600" algn="l" eaLnBrk="0" latinLnBrk="1" hangingPunct="0">
              <a:spcBef>
                <a:spcPct val="20000"/>
              </a:spcBef>
              <a:buFont typeface="Arial" pitchFamily="34" charset="0"/>
              <a:tabLst>
                <a:tab pos="914400" algn="l"/>
                <a:tab pos="7315200" algn="r"/>
              </a:tabLst>
              <a:defRPr kumimoji="1"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marL="2057400" indent="-228600" algn="l" eaLnBrk="0" latinLnBrk="1" hangingPunct="0">
              <a:spcBef>
                <a:spcPct val="20000"/>
              </a:spcBef>
              <a:buFont typeface="Arial" pitchFamily="34" charset="0"/>
              <a:tabLst>
                <a:tab pos="914400" algn="l"/>
                <a:tab pos="7315200" algn="r"/>
              </a:tabLst>
              <a:defRPr kumimoji="1"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tabLst>
                <a:tab pos="914400" algn="l"/>
                <a:tab pos="7315200" algn="r"/>
              </a:tabLst>
              <a:defRPr kumimoji="1"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tabLst>
                <a:tab pos="914400" algn="l"/>
                <a:tab pos="7315200" algn="r"/>
              </a:tabLst>
              <a:defRPr kumimoji="1"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tabLst>
                <a:tab pos="914400" algn="l"/>
                <a:tab pos="7315200" algn="r"/>
              </a:tabLst>
              <a:defRPr kumimoji="1"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tabLst>
                <a:tab pos="914400" algn="l"/>
                <a:tab pos="7315200" algn="r"/>
              </a:tabLst>
              <a:defRPr kumimoji="1"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l" eaLnBrk="1" hangingPunct="1">
              <a:spcAft>
                <a:spcPct val="15000"/>
              </a:spcAft>
              <a:buClr>
                <a:schemeClr val="tx1"/>
              </a:buClr>
              <a:buFont typeface="Times" pitchFamily="18" charset="0"/>
              <a:buNone/>
            </a:pPr>
            <a:r>
              <a:rPr lang="ko-KR" altLang="en-US" sz="1600" b="1" dirty="0" smtClean="0">
                <a:latin typeface="+mn-ea"/>
                <a:ea typeface="+mn-ea"/>
              </a:rPr>
              <a:t>관리</a:t>
            </a:r>
            <a:r>
              <a:rPr lang="en-US" altLang="ko-KR" sz="1600" b="1" dirty="0" smtClean="0">
                <a:latin typeface="+mn-ea"/>
                <a:ea typeface="+mn-ea"/>
              </a:rPr>
              <a:t>/</a:t>
            </a:r>
            <a:r>
              <a:rPr lang="ko-KR" altLang="en-US" sz="1600" b="1" dirty="0" smtClean="0">
                <a:latin typeface="+mn-ea"/>
                <a:ea typeface="+mn-ea"/>
              </a:rPr>
              <a:t>모니터링 </a:t>
            </a:r>
            <a:r>
              <a:rPr lang="en-US" altLang="ko-KR" sz="1600" b="1" dirty="0" smtClean="0">
                <a:latin typeface="+mn-ea"/>
                <a:ea typeface="+mn-ea"/>
              </a:rPr>
              <a:t>UI </a:t>
            </a:r>
            <a:r>
              <a:rPr lang="ko-KR" altLang="en-US" sz="1600" b="1" dirty="0" smtClean="0">
                <a:latin typeface="+mn-ea"/>
                <a:ea typeface="+mn-ea"/>
              </a:rPr>
              <a:t>메뉴 구성도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24356" y="1759164"/>
            <a:ext cx="3802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latin typeface="+mn-ea"/>
              </a:rPr>
              <a:t>각 </a:t>
            </a:r>
            <a:r>
              <a:rPr lang="ko-KR" altLang="en-US" b="1" dirty="0">
                <a:latin typeface="+mn-ea"/>
              </a:rPr>
              <a:t>메인 메뉴 및 세부 메뉴 구성도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 err="1">
                <a:latin typeface="+mn-ea"/>
              </a:rPr>
              <a:t>사이트맵</a:t>
            </a:r>
            <a:r>
              <a:rPr lang="en-US" altLang="ko-KR" b="1" dirty="0">
                <a:latin typeface="+mn-ea"/>
              </a:rPr>
              <a:t>)</a:t>
            </a:r>
            <a:endParaRPr lang="ko-KR" altLang="en-US" b="1" dirty="0">
              <a:latin typeface="+mn-ea"/>
            </a:endParaRPr>
          </a:p>
          <a:p>
            <a:endParaRPr lang="ko-KR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830b7cdc06_0_0"/>
          <p:cNvSpPr/>
          <p:nvPr/>
        </p:nvSpPr>
        <p:spPr>
          <a:xfrm>
            <a:off x="107504" y="0"/>
            <a:ext cx="3096300" cy="1124700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21" name="Google Shape;221;g3830b7cdc06_0_0"/>
          <p:cNvCxnSpPr/>
          <p:nvPr/>
        </p:nvCxnSpPr>
        <p:spPr>
          <a:xfrm>
            <a:off x="424356" y="541195"/>
            <a:ext cx="2591700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2" name="Google Shape;222;g3830b7cdc06_0_0"/>
          <p:cNvCxnSpPr/>
          <p:nvPr/>
        </p:nvCxnSpPr>
        <p:spPr>
          <a:xfrm>
            <a:off x="3275856" y="548680"/>
            <a:ext cx="5328600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3" name="Google Shape;223;g3830b7cdc06_0_0"/>
          <p:cNvSpPr txBox="1"/>
          <p:nvPr/>
        </p:nvSpPr>
        <p:spPr>
          <a:xfrm>
            <a:off x="323528" y="692696"/>
            <a:ext cx="2880300" cy="2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chemeClr val="lt1"/>
              </a:buClr>
              <a:buSzPts val="1700"/>
            </a:pPr>
            <a:r>
              <a:rPr lang="ko-KR" sz="17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</a:t>
            </a:r>
            <a:r>
              <a:rPr lang="ko-KR" sz="1700" b="1" i="0" u="none" strike="noStrike" cap="none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화면설계서</a:t>
            </a:r>
            <a:r>
              <a:rPr lang="en-US" altLang="ko-KR" sz="17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(1)</a:t>
            </a:r>
            <a:r>
              <a:rPr lang="ko-KR" sz="1700" b="1" i="0" u="none" strike="noStrike" cap="none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17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24" name="Google Shape;224;g3830b7cdc06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g3830b7cdc06_0_0"/>
          <p:cNvSpPr/>
          <p:nvPr/>
        </p:nvSpPr>
        <p:spPr>
          <a:xfrm rot="10800000" flipH="1">
            <a:off x="-577697" y="-576088"/>
            <a:ext cx="1181100" cy="1167300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6" name="Google Shape;226;g3830b7cdc06_0_0"/>
          <p:cNvSpPr txBox="1"/>
          <p:nvPr/>
        </p:nvSpPr>
        <p:spPr>
          <a:xfrm>
            <a:off x="80963" y="1216025"/>
            <a:ext cx="9207600" cy="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179387" marR="0" lvl="0" indent="-1793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Noto Sans Symbols"/>
              <a:buChar char="▪"/>
            </a:pPr>
            <a:r>
              <a:rPr lang="ko-KR"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메인대시보드 - 핵심요약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27" name="Google Shape;227;g3830b7cdc06_0_0"/>
          <p:cNvGraphicFramePr/>
          <p:nvPr/>
        </p:nvGraphicFramePr>
        <p:xfrm>
          <a:off x="6228184" y="1527175"/>
          <a:ext cx="2730500" cy="3354962"/>
        </p:xfrm>
        <a:graphic>
          <a:graphicData uri="http://schemas.openxmlformats.org/drawingml/2006/table">
            <a:tbl>
              <a:tblPr>
                <a:noFill/>
                <a:tableStyleId>{9417B79F-D67D-4E88-A5AB-B50FA86BCA52}</a:tableStyleId>
              </a:tblPr>
              <a:tblGrid>
                <a:gridCol w="293675"/>
                <a:gridCol w="2436825"/>
              </a:tblGrid>
              <a:tr h="2159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algun Gothic"/>
                        <a:buNone/>
                      </a:pPr>
                      <a:endParaRPr sz="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0000" marR="90000" marT="63925" marB="468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84137" marR="0" lvl="0" indent="-84137" algn="l" rtl="0">
                        <a:lnSpc>
                          <a:spcPct val="9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Noto Sans Symbols"/>
                        <a:buChar char="▪"/>
                      </a:pPr>
                      <a:r>
                        <a:rPr lang="ko-KR" sz="800" b="0" i="1" u="none" strike="noStrike" cap="none">
                          <a:solidFill>
                            <a:srgbClr val="0070C0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리스트 참고</a:t>
                      </a:r>
                      <a:endParaRPr sz="1400" u="none" strike="noStrike" cap="none"/>
                    </a:p>
                  </a:txBody>
                  <a:tcPr marL="36000" marR="36000" marT="36000" marB="36000">
                    <a:lnL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</a:tr>
              <a:tr h="873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Malgun Gothic"/>
                        <a:buNone/>
                      </a:pPr>
                      <a:r>
                        <a:rPr lang="ko-KR" sz="8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</a:t>
                      </a:r>
                      <a:endParaRPr sz="1400" u="none" strike="noStrike" cap="none"/>
                    </a:p>
                  </a:txBody>
                  <a:tcPr marL="90000" marR="90000" marT="63925" marB="468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4137" algn="l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Malgun Gothic"/>
                        <a:buNone/>
                      </a:pPr>
                      <a:r>
                        <a:rPr lang="ko-KR" sz="8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핵심지표 그리드 </a:t>
                      </a:r>
                      <a:endParaRPr sz="8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85725" marR="0" lvl="0" indent="-84137" algn="l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Malgun Gothic"/>
                        <a:buNone/>
                      </a:pPr>
                      <a:endParaRPr sz="8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360000" marR="0" lvl="0" indent="-279400" algn="l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Malgun Gothic"/>
                        <a:buChar char="●"/>
                      </a:pPr>
                      <a:r>
                        <a:rPr lang="ko-KR" sz="8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전체 컨테이너 수, 실행 중인 컨테이너, 평균 CPU/메모리사용률 등 총 8개의 핵심 지표를 카드 형태로 표시.</a:t>
                      </a:r>
                      <a:endParaRPr sz="8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360000" marR="0" lvl="0" indent="-279400" algn="l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Malgun Gothic"/>
                        <a:buChar char="●"/>
                      </a:pPr>
                      <a:r>
                        <a:rPr lang="ko-KR" sz="8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5초 주기로 데이터 갱신하여 실시간 현황 반영.</a:t>
                      </a:r>
                      <a:endParaRPr sz="8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360000" marR="0" lvl="0" indent="-279400" algn="l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Malgun Gothic"/>
                        <a:buChar char="●"/>
                      </a:pPr>
                      <a:r>
                        <a:rPr lang="ko-KR" sz="8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직전데이터와 비교하여 증감 아이콘을 변화율로 같이 표시. </a:t>
                      </a:r>
                      <a:endParaRPr sz="8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lnSpc>
                          <a:spcPct val="9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endParaRPr sz="800" u="none" strike="noStrike" cap="none"/>
                    </a:p>
                  </a:txBody>
                  <a:tcPr marL="36000" marR="36000" marT="44075" marB="36000">
                    <a:lnL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</a:tr>
              <a:tr h="7778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Malgun Gothic"/>
                        <a:buNone/>
                      </a:pPr>
                      <a:r>
                        <a:rPr lang="ko-KR" sz="8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</a:t>
                      </a:r>
                      <a:endParaRPr sz="1400" u="none" strike="noStrike" cap="none"/>
                    </a:p>
                  </a:txBody>
                  <a:tcPr marL="90000" marR="90000" marT="63925" marB="468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4137" algn="l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Malgun Gothic"/>
                        <a:buNone/>
                      </a:pPr>
                      <a:r>
                        <a:rPr lang="ko-KR" sz="8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자원분포 차트 </a:t>
                      </a:r>
                      <a:endParaRPr sz="8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85725" marR="0" lvl="0" indent="-84137" algn="l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Malgun Gothic"/>
                        <a:buNone/>
                      </a:pPr>
                      <a:endParaRPr sz="8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457200" marR="0" lvl="0" indent="-279400" algn="l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algun Gothic"/>
                        <a:buChar char="●"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차트 타입: 도넛 차트 및 파이 차트를 사용.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457200" marR="0" lvl="0" indent="-279400" algn="l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algun Gothic"/>
                        <a:buChar char="●"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표시 내용 (노드 분포): 전체 컨테이너가 어떤 노드에 몇 개씩 분포되어 있는지 비율로 표시.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457200" marR="0" lvl="0" indent="-279400" algn="l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algun Gothic"/>
                        <a:buChar char="●"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표시 내용 (엔진 분포): 전체 컨테이너의 실행 엔진 비율을 표시 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인터랙션</a:t>
                      </a:r>
                      <a:endParaRPr sz="800" b="1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457200" marR="0" lvl="0" indent="-27940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●"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마우스 호버(Hover) 시, 해당 항목의 레이블과 정확한 수치가 툴팁으로 표시됨.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457200" marR="0" lvl="0" indent="-2794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●"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차트 하단의 범례(Legend) 클릭 시, 해당 항목을 차트에서 숨기거나 다시 표시할 수 있음.</a:t>
                      </a:r>
                      <a:endParaRPr sz="800" u="none" strike="noStrike" cap="none"/>
                    </a:p>
                  </a:txBody>
                  <a:tcPr marL="36000" marR="36000" marT="44075" marB="36000">
                    <a:lnL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29" name="Google Shape;229;g3830b7cdc06_0_0"/>
          <p:cNvSpPr/>
          <p:nvPr/>
        </p:nvSpPr>
        <p:spPr>
          <a:xfrm>
            <a:off x="445950" y="6445176"/>
            <a:ext cx="8252100" cy="368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0" name="Google Shape;230;g3830b7cdc06_0_0"/>
          <p:cNvPicPr preferRelativeResize="0"/>
          <p:nvPr/>
        </p:nvPicPr>
        <p:blipFill rotWithShape="1">
          <a:blip r:embed="rId4">
            <a:alphaModFix/>
          </a:blip>
          <a:srcRect l="21959" t="40515" r="21017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g3830b7cdc06_0_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2400" y="1850975"/>
            <a:ext cx="5923384" cy="2105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g3830b7cdc06_0_0"/>
          <p:cNvPicPr preferRelativeResize="0"/>
          <p:nvPr/>
        </p:nvPicPr>
        <p:blipFill rotWithShape="1">
          <a:blip r:embed="rId6">
            <a:alphaModFix/>
          </a:blip>
          <a:srcRect t="58576"/>
          <a:stretch/>
        </p:blipFill>
        <p:spPr>
          <a:xfrm>
            <a:off x="323525" y="4285199"/>
            <a:ext cx="5258977" cy="1355125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g3830b7cdc06_0_0"/>
          <p:cNvSpPr/>
          <p:nvPr/>
        </p:nvSpPr>
        <p:spPr>
          <a:xfrm>
            <a:off x="252750" y="1688375"/>
            <a:ext cx="298800" cy="296700"/>
          </a:xfrm>
          <a:prstGeom prst="ellipse">
            <a:avLst/>
          </a:prstGeom>
          <a:solidFill>
            <a:srgbClr val="FF13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-KR" sz="13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13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g3830b7cdc06_0_0"/>
          <p:cNvSpPr/>
          <p:nvPr/>
        </p:nvSpPr>
        <p:spPr>
          <a:xfrm>
            <a:off x="252750" y="4066775"/>
            <a:ext cx="298800" cy="296700"/>
          </a:xfrm>
          <a:prstGeom prst="ellipse">
            <a:avLst/>
          </a:prstGeom>
          <a:solidFill>
            <a:srgbClr val="FF13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-KR" sz="13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13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830b7cdc06_0_78"/>
          <p:cNvSpPr/>
          <p:nvPr/>
        </p:nvSpPr>
        <p:spPr>
          <a:xfrm>
            <a:off x="107504" y="0"/>
            <a:ext cx="3096300" cy="1124700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40" name="Google Shape;240;g3830b7cdc06_0_78"/>
          <p:cNvCxnSpPr/>
          <p:nvPr/>
        </p:nvCxnSpPr>
        <p:spPr>
          <a:xfrm>
            <a:off x="424356" y="541195"/>
            <a:ext cx="2591700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1" name="Google Shape;241;g3830b7cdc06_0_78"/>
          <p:cNvCxnSpPr/>
          <p:nvPr/>
        </p:nvCxnSpPr>
        <p:spPr>
          <a:xfrm>
            <a:off x="3275856" y="548680"/>
            <a:ext cx="5328600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2" name="Google Shape;242;g3830b7cdc06_0_78"/>
          <p:cNvSpPr txBox="1"/>
          <p:nvPr/>
        </p:nvSpPr>
        <p:spPr>
          <a:xfrm>
            <a:off x="323528" y="692696"/>
            <a:ext cx="2880300" cy="2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chemeClr val="lt1"/>
              </a:buClr>
              <a:buSzPts val="1700"/>
            </a:pPr>
            <a:r>
              <a:rPr lang="ko-KR" sz="17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</a:t>
            </a:r>
            <a:r>
              <a:rPr lang="ko-KR" sz="1700" b="1" i="0" u="none" strike="noStrike" cap="none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화면설계서</a:t>
            </a:r>
            <a:r>
              <a:rPr lang="en-US" altLang="ko-KR" sz="17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7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(2)</a:t>
            </a:r>
            <a:endParaRPr sz="17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43" name="Google Shape;243;g3830b7cdc06_0_7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g3830b7cdc06_0_78"/>
          <p:cNvSpPr/>
          <p:nvPr/>
        </p:nvSpPr>
        <p:spPr>
          <a:xfrm rot="10800000" flipH="1">
            <a:off x="-577697" y="-576088"/>
            <a:ext cx="1181100" cy="1167300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5" name="Google Shape;245;g3830b7cdc06_0_78"/>
          <p:cNvSpPr txBox="1"/>
          <p:nvPr/>
        </p:nvSpPr>
        <p:spPr>
          <a:xfrm>
            <a:off x="80963" y="1216025"/>
            <a:ext cx="9207600" cy="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179387" marR="0" lvl="0" indent="-1793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Noto Sans Symbols"/>
              <a:buChar char="▪"/>
            </a:pPr>
            <a:r>
              <a:rPr lang="ko-KR"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메인대시보드 - 실시간 분석 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46" name="Google Shape;246;g3830b7cdc06_0_78"/>
          <p:cNvGraphicFramePr/>
          <p:nvPr/>
        </p:nvGraphicFramePr>
        <p:xfrm>
          <a:off x="6228184" y="1527175"/>
          <a:ext cx="2730500" cy="4060701"/>
        </p:xfrm>
        <a:graphic>
          <a:graphicData uri="http://schemas.openxmlformats.org/drawingml/2006/table">
            <a:tbl>
              <a:tblPr>
                <a:noFill/>
                <a:tableStyleId>{9417B79F-D67D-4E88-A5AB-B50FA86BCA52}</a:tableStyleId>
              </a:tblPr>
              <a:tblGrid>
                <a:gridCol w="293675"/>
                <a:gridCol w="2436825"/>
              </a:tblGrid>
              <a:tr h="2159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algun Gothic"/>
                        <a:buNone/>
                      </a:pPr>
                      <a:endParaRPr sz="800"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0000" marR="90000" marT="63925" marB="468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84137" marR="0" lvl="0" indent="-84137" algn="l" rtl="0">
                        <a:lnSpc>
                          <a:spcPct val="9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Noto Sans Symbols"/>
                        <a:buChar char="▪"/>
                      </a:pPr>
                      <a:r>
                        <a:rPr lang="ko-KR" sz="800" b="0" i="1" u="none" strike="noStrike" cap="none" dirty="0">
                          <a:solidFill>
                            <a:srgbClr val="0070C0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리스트 참고</a:t>
                      </a:r>
                      <a:endParaRPr sz="1400" u="none" strike="noStrike" cap="none" dirty="0"/>
                    </a:p>
                  </a:txBody>
                  <a:tcPr marL="36000" marR="36000" marT="36000" marB="36000">
                    <a:lnL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</a:tr>
              <a:tr h="873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Malgun Gothic"/>
                        <a:buNone/>
                      </a:pPr>
                      <a:r>
                        <a:rPr lang="ko-KR" sz="8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3</a:t>
                      </a:r>
                      <a:endParaRPr sz="1400" u="none" strike="noStrike" cap="none"/>
                    </a:p>
                  </a:txBody>
                  <a:tcPr marL="90000" marR="90000" marT="63925" marB="468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4137" algn="l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Malgun Gothic"/>
                        <a:buNone/>
                      </a:pPr>
                      <a:r>
                        <a:rPr lang="ko-KR" sz="8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자원 사용량 추이 </a:t>
                      </a:r>
                      <a:endParaRPr sz="8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85725" marR="0" lvl="0" indent="-84137" algn="l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Malgun Gothic"/>
                        <a:buNone/>
                      </a:pPr>
                      <a:endParaRPr sz="8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457200" marR="0" lvl="0" indent="-279400" algn="l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●"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차트 타입: 시간에 따른 연속적인 데이터 변화를 보여주는 라인 차트를 사용.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457200" marR="0" lvl="0" indent="-279400" algn="l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●"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표시 내용: 최근 2시간 동안의 CPU 및 메모리 사용률(%) 변화 추이를 표시.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457200" marR="0" lvl="0" indent="0" algn="l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실시간 업데이트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: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457200" marR="0" lvl="0" indent="-27940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●"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5초마다 새로운 데이터가 차트의 오른쪽에 추가됨.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457200" marR="0" lvl="0" indent="-2794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●"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동시에 가장 오래된 데이터는 왼쪽에서 사라지는 슬라이딩 윈도우방식을 적용하여 항상 일정한 시간 범위의 데이터를 보여줌.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인터랙션: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 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마우스 호버시, 해당 시점의 정확한 시간과 데이터 값이 툴팁으로 표시되어 상세 분석이 용이함.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endParaRPr sz="8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lnSpc>
                          <a:spcPct val="9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endParaRPr sz="800" u="none" strike="noStrike" cap="none"/>
                    </a:p>
                  </a:txBody>
                  <a:tcPr marL="36000" marR="36000" marT="44075" marB="36000">
                    <a:lnL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</a:tr>
              <a:tr h="7778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Malgun Gothic"/>
                        <a:buNone/>
                      </a:pPr>
                      <a:r>
                        <a:rPr lang="ko-KR" sz="8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4</a:t>
                      </a:r>
                      <a:endParaRPr sz="1400" u="none" strike="noStrike" cap="none"/>
                    </a:p>
                  </a:txBody>
                  <a:tcPr marL="90000" marR="90000" marT="63925" marB="468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4137" algn="l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Malgun Gothic"/>
                        <a:buNone/>
                      </a:pPr>
                      <a:r>
                        <a:rPr lang="ko-KR" sz="8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활성알림 </a:t>
                      </a:r>
                      <a:endParaRPr sz="8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457200" marR="0" lvl="0" indent="-27940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●"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표시 형식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:목록 형태로 최신 알림이 상단에 표시됨.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457200" marR="0" lvl="0" indent="-2794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●"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심각도 구분: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 알림의 심각도(Critical, Warning, Info)에 따라 좌측 테두리 색상과 배경색을 다르게 표현하여 사용자가 중요도를 즉시 인지할 수 있도록 함.</a:t>
                      </a:r>
                      <a:endParaRPr sz="8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6000" marR="36000" marT="44075" marB="36000">
                    <a:lnL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48" name="Google Shape;248;g3830b7cdc06_0_78"/>
          <p:cNvSpPr/>
          <p:nvPr/>
        </p:nvSpPr>
        <p:spPr>
          <a:xfrm>
            <a:off x="445950" y="6445176"/>
            <a:ext cx="8252100" cy="368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9" name="Google Shape;249;g3830b7cdc06_0_78"/>
          <p:cNvPicPr preferRelativeResize="0"/>
          <p:nvPr/>
        </p:nvPicPr>
        <p:blipFill rotWithShape="1">
          <a:blip r:embed="rId4">
            <a:alphaModFix/>
          </a:blip>
          <a:srcRect l="21959" t="40515" r="21017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g3830b7cdc06_0_7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51550" y="1817775"/>
            <a:ext cx="5018470" cy="1796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g3830b7cdc06_0_7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24338" y="4066775"/>
            <a:ext cx="5554294" cy="1602826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g3830b7cdc06_0_78"/>
          <p:cNvSpPr/>
          <p:nvPr/>
        </p:nvSpPr>
        <p:spPr>
          <a:xfrm>
            <a:off x="323525" y="3909400"/>
            <a:ext cx="298800" cy="296700"/>
          </a:xfrm>
          <a:prstGeom prst="ellipse">
            <a:avLst/>
          </a:prstGeom>
          <a:solidFill>
            <a:srgbClr val="FF13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-KR" sz="13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13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g3830b7cdc06_0_78"/>
          <p:cNvSpPr/>
          <p:nvPr/>
        </p:nvSpPr>
        <p:spPr>
          <a:xfrm>
            <a:off x="424350" y="1688375"/>
            <a:ext cx="298800" cy="296700"/>
          </a:xfrm>
          <a:prstGeom prst="ellipse">
            <a:avLst/>
          </a:prstGeom>
          <a:solidFill>
            <a:srgbClr val="FF13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-KR" sz="13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13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830b7cdc06_0_100"/>
          <p:cNvSpPr/>
          <p:nvPr/>
        </p:nvSpPr>
        <p:spPr>
          <a:xfrm>
            <a:off x="107504" y="0"/>
            <a:ext cx="3096300" cy="1124700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59" name="Google Shape;259;g3830b7cdc06_0_100"/>
          <p:cNvCxnSpPr/>
          <p:nvPr/>
        </p:nvCxnSpPr>
        <p:spPr>
          <a:xfrm>
            <a:off x="424356" y="541195"/>
            <a:ext cx="2591700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0" name="Google Shape;260;g3830b7cdc06_0_100"/>
          <p:cNvCxnSpPr/>
          <p:nvPr/>
        </p:nvCxnSpPr>
        <p:spPr>
          <a:xfrm>
            <a:off x="3275856" y="548680"/>
            <a:ext cx="5328600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61" name="Google Shape;261;g3830b7cdc06_0_100"/>
          <p:cNvSpPr txBox="1"/>
          <p:nvPr/>
        </p:nvSpPr>
        <p:spPr>
          <a:xfrm>
            <a:off x="323528" y="692696"/>
            <a:ext cx="2880300" cy="2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chemeClr val="lt1"/>
              </a:buClr>
              <a:buSzPts val="1700"/>
            </a:pPr>
            <a:r>
              <a:rPr lang="ko-KR" sz="17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</a:t>
            </a:r>
            <a:r>
              <a:rPr lang="ko-KR" sz="1700" b="1" i="0" u="none" strike="noStrike" cap="none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화면설계서</a:t>
            </a:r>
            <a:r>
              <a:rPr lang="en-US" altLang="ko-KR" sz="17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7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(3)</a:t>
            </a:r>
            <a:r>
              <a:rPr lang="ko-KR" sz="1700" b="1" i="0" u="none" strike="noStrike" cap="none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17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62" name="Google Shape;262;g3830b7cdc06_0_10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g3830b7cdc06_0_100"/>
          <p:cNvSpPr/>
          <p:nvPr/>
        </p:nvSpPr>
        <p:spPr>
          <a:xfrm rot="10800000" flipH="1">
            <a:off x="-577697" y="-576088"/>
            <a:ext cx="1181100" cy="1167300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4" name="Google Shape;264;g3830b7cdc06_0_100"/>
          <p:cNvSpPr txBox="1"/>
          <p:nvPr/>
        </p:nvSpPr>
        <p:spPr>
          <a:xfrm>
            <a:off x="80963" y="1216025"/>
            <a:ext cx="9207600" cy="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179387" marR="0" lvl="0" indent="-1793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Noto Sans Symbols"/>
              <a:buChar char="▪"/>
            </a:pPr>
            <a:r>
              <a:rPr lang="ko-KR"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컨테이너 관리 화면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65" name="Google Shape;265;g3830b7cdc06_0_100"/>
          <p:cNvGraphicFramePr/>
          <p:nvPr/>
        </p:nvGraphicFramePr>
        <p:xfrm>
          <a:off x="6228184" y="1527175"/>
          <a:ext cx="2730500" cy="5520111"/>
        </p:xfrm>
        <a:graphic>
          <a:graphicData uri="http://schemas.openxmlformats.org/drawingml/2006/table">
            <a:tbl>
              <a:tblPr>
                <a:noFill/>
                <a:tableStyleId>{9417B79F-D67D-4E88-A5AB-B50FA86BCA52}</a:tableStyleId>
              </a:tblPr>
              <a:tblGrid>
                <a:gridCol w="293675"/>
                <a:gridCol w="2436825"/>
              </a:tblGrid>
              <a:tr h="215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algun Gothic"/>
                        <a:buNone/>
                      </a:pPr>
                      <a:endParaRPr sz="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0000" marR="90000" marT="63925" marB="468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9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사용자가 전체 컨테이너의 현황을 목록으로 파악하고, 개별 컨테이너의 상태를 관리할 수 있는 기능을 제공</a:t>
                      </a:r>
                      <a:endParaRPr sz="800" i="1" u="none" strike="noStrike" cap="none">
                        <a:solidFill>
                          <a:srgbClr val="0070C0"/>
                        </a:solidFill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36000" marR="36000" marT="36000" marB="36000">
                    <a:lnL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</a:tr>
              <a:tr h="873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Malgun Gothic"/>
                        <a:buNone/>
                      </a:pPr>
                      <a:r>
                        <a:rPr lang="ko-KR" sz="8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</a:t>
                      </a:r>
                      <a:endParaRPr sz="1400" u="none" strike="noStrike" cap="none"/>
                    </a:p>
                  </a:txBody>
                  <a:tcPr marL="90000" marR="90000" marT="63925" marB="468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457200" marR="0" lvl="0" indent="-2794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●"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이름 :</a:t>
                      </a:r>
                      <a:endParaRPr sz="800" b="1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914400" marR="0" lvl="1" indent="-2794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○"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컨테이너의 고유한 이름을 표시.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914400" marR="0" lvl="1" indent="-2794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○"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컨테이너 엔진 종류를 나타내는 아이콘을 이름 앞에 배치하여 시각적 구분을 용이하게 함.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457200" marR="0" lvl="0" indent="-2794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●"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상태 :</a:t>
                      </a:r>
                      <a:endParaRPr sz="800" b="1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914400" marR="0" lvl="1" indent="-2794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○"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컨테이너의 현재 상태를 상태 배지로 표시.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914400" marR="0" lvl="1" indent="-2794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○"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상태별로 지정된 색상(초록, 빨강, 노랑 등)을 사용하여 사용자가 직관적으로 상태를 인지하도록 함.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457200" marR="0" lvl="0" indent="-2794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●"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이미지 :</a:t>
                      </a:r>
                      <a:endParaRPr sz="800" b="1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914400" marR="0" lvl="1" indent="-2794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○"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컨테이너가 실행된 소스 이미지의 이름과 태그(e.g., </a:t>
                      </a:r>
                      <a:r>
                        <a:rPr lang="ko-KR" sz="800" u="none" strike="noStrike" cap="none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nginx:1.21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)를 표시.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457200" marR="0" lvl="0" indent="-2794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●"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노드 :</a:t>
                      </a:r>
                      <a:endParaRPr sz="800" b="1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914400" marR="0" lvl="1" indent="-2794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○"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해당 컨테이너가 현재 실행되고 있는 노드(서버)의 이름을 표시.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457200" marR="0" lvl="0" indent="-2794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●"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CPU / 메모리:</a:t>
                      </a:r>
                      <a:endParaRPr sz="800" b="1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914400" marR="0" lvl="1" indent="-2794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○"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해당 컨테이너가 현재 사용 중인 CPU 및 메모리 자원량을 실시간으로 표시.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457200" marR="0" lvl="0" indent="-2794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●"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업타임:</a:t>
                      </a:r>
                      <a:endParaRPr sz="800" b="1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914400" marR="0" lvl="1" indent="-2794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○"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컨테이너가 마지막으로 시작된 후 경과된 시간을 표시 (e.g., </a:t>
                      </a:r>
                      <a:r>
                        <a:rPr lang="ko-KR" sz="800" u="none" strike="noStrike" cap="none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2d 14h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).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457200" marR="0" lvl="0" indent="-2794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●"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액션 :</a:t>
                      </a:r>
                      <a:endParaRPr sz="800" b="1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914400" marR="0" lvl="1" indent="-2794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○"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각 컨테이너를 관리하기 위한 버튼 그룹을 제공.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914400" marR="0" lvl="1" indent="-2794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○"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제공 기능: 상세 정보 보기(</a:t>
                      </a:r>
                      <a:r>
                        <a:rPr lang="ko-KR" sz="800" u="none" strike="noStrike" cap="none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눈 아이콘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), 컨테이너 중지(</a:t>
                      </a:r>
                      <a:r>
                        <a:rPr lang="ko-KR" sz="800" u="none" strike="noStrike" cap="none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정지 아이콘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), 컨테이너 시작(</a:t>
                      </a:r>
                      <a:r>
                        <a:rPr lang="ko-KR" sz="800" u="none" strike="noStrike" cap="none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재생 아이콘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) 등.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92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endParaRPr sz="800" u="none" strike="noStrike" cap="none"/>
                    </a:p>
                  </a:txBody>
                  <a:tcPr marL="36000" marR="36000" marT="44075" marB="36000">
                    <a:lnL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67" name="Google Shape;267;g3830b7cdc06_0_100"/>
          <p:cNvSpPr/>
          <p:nvPr/>
        </p:nvSpPr>
        <p:spPr>
          <a:xfrm>
            <a:off x="445950" y="6445176"/>
            <a:ext cx="8252100" cy="368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8" name="Google Shape;268;g3830b7cdc06_0_100"/>
          <p:cNvPicPr preferRelativeResize="0"/>
          <p:nvPr/>
        </p:nvPicPr>
        <p:blipFill rotWithShape="1">
          <a:blip r:embed="rId4">
            <a:alphaModFix/>
          </a:blip>
          <a:srcRect l="21959" t="40515" r="21017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g3830b7cdc06_0_10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2030675"/>
            <a:ext cx="6087224" cy="1990499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g3830b7cdc06_0_100"/>
          <p:cNvSpPr/>
          <p:nvPr/>
        </p:nvSpPr>
        <p:spPr>
          <a:xfrm>
            <a:off x="252750" y="2345525"/>
            <a:ext cx="298800" cy="296700"/>
          </a:xfrm>
          <a:prstGeom prst="ellipse">
            <a:avLst/>
          </a:prstGeom>
          <a:solidFill>
            <a:srgbClr val="FF13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-KR" sz="13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13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830b7cdc06_0_121"/>
          <p:cNvSpPr/>
          <p:nvPr/>
        </p:nvSpPr>
        <p:spPr>
          <a:xfrm>
            <a:off x="107504" y="0"/>
            <a:ext cx="3096300" cy="1124700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76" name="Google Shape;276;g3830b7cdc06_0_121"/>
          <p:cNvCxnSpPr/>
          <p:nvPr/>
        </p:nvCxnSpPr>
        <p:spPr>
          <a:xfrm>
            <a:off x="424356" y="541195"/>
            <a:ext cx="2591700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7" name="Google Shape;277;g3830b7cdc06_0_121"/>
          <p:cNvCxnSpPr/>
          <p:nvPr/>
        </p:nvCxnSpPr>
        <p:spPr>
          <a:xfrm>
            <a:off x="3275856" y="548680"/>
            <a:ext cx="5328600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8" name="Google Shape;278;g3830b7cdc06_0_121"/>
          <p:cNvSpPr txBox="1"/>
          <p:nvPr/>
        </p:nvSpPr>
        <p:spPr>
          <a:xfrm>
            <a:off x="323528" y="692696"/>
            <a:ext cx="2880300" cy="2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chemeClr val="lt1"/>
              </a:buClr>
              <a:buSzPts val="1700"/>
            </a:pPr>
            <a:r>
              <a:rPr lang="ko-KR" sz="17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</a:t>
            </a:r>
            <a:r>
              <a:rPr lang="ko-KR" sz="1700" b="1" i="0" u="none" strike="noStrike" cap="none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화면설계서</a:t>
            </a:r>
            <a:r>
              <a:rPr lang="en-US" altLang="ko-KR" sz="17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7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(4)</a:t>
            </a:r>
            <a:r>
              <a:rPr lang="ko-KR" sz="1700" b="1" i="0" u="none" strike="noStrike" cap="none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17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79" name="Google Shape;279;g3830b7cdc06_0_1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g3830b7cdc06_0_121"/>
          <p:cNvSpPr/>
          <p:nvPr/>
        </p:nvSpPr>
        <p:spPr>
          <a:xfrm rot="10800000" flipH="1">
            <a:off x="-577697" y="-576088"/>
            <a:ext cx="1181100" cy="1167300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1" name="Google Shape;281;g3830b7cdc06_0_121"/>
          <p:cNvSpPr txBox="1"/>
          <p:nvPr/>
        </p:nvSpPr>
        <p:spPr>
          <a:xfrm>
            <a:off x="80963" y="1216025"/>
            <a:ext cx="9207600" cy="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179387" marR="0" lvl="0" indent="-1793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Noto Sans Symbols"/>
              <a:buChar char="▪"/>
            </a:pPr>
            <a:r>
              <a:rPr lang="ko-KR"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노드 목록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82" name="Google Shape;282;g3830b7cdc06_0_121"/>
          <p:cNvGraphicFramePr/>
          <p:nvPr/>
        </p:nvGraphicFramePr>
        <p:xfrm>
          <a:off x="6228184" y="1527175"/>
          <a:ext cx="2730500" cy="5220837"/>
        </p:xfrm>
        <a:graphic>
          <a:graphicData uri="http://schemas.openxmlformats.org/drawingml/2006/table">
            <a:tbl>
              <a:tblPr>
                <a:noFill/>
                <a:tableStyleId>{9417B79F-D67D-4E88-A5AB-B50FA86BCA52}</a:tableStyleId>
              </a:tblPr>
              <a:tblGrid>
                <a:gridCol w="293675"/>
                <a:gridCol w="2436825"/>
              </a:tblGrid>
              <a:tr h="215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algun Gothic"/>
                        <a:buNone/>
                      </a:pPr>
                      <a:endParaRPr sz="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0000" marR="90000" marT="63925" marB="468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9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클러스터를 구성하는 전체 노드의 상태와 자원 할당 현황을 시각적으로 보여주고, 관리자가 각 노드의 부하를 쉽게 파악</a:t>
                      </a:r>
                      <a:endParaRPr sz="800" i="1" u="none" strike="noStrike" cap="none">
                        <a:solidFill>
                          <a:srgbClr val="0070C0"/>
                        </a:solidFill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36000" marR="36000" marT="36000" marB="36000">
                    <a:lnL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</a:tr>
              <a:tr h="873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Malgun Gothic"/>
                        <a:buNone/>
                      </a:pPr>
                      <a:r>
                        <a:rPr lang="ko-KR" sz="8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</a:t>
                      </a:r>
                      <a:endParaRPr sz="1400" u="none" strike="noStrike" cap="none"/>
                    </a:p>
                  </a:txBody>
                  <a:tcPr marL="90000" marR="90000" marT="63925" marB="468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표시 정보: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 화면 상단에 4개의 </a:t>
                      </a: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핵심 지표 카드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를 배치하여 전체 노드 현황을 요약.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정상 노드: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 현재 'Ready' 상태인 노드의 수와 전체 대비 비율(%) 표시.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주의 노드: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 'Warning' 또는 'Critical' 상태인 노드의 수와 비율(%) 표시.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총 CPU 코어: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 클러스터 전체의 CPU 코어 합계 표시.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총 메모리: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 클러스터 전체의 메모리 용량 합계 표시.</a:t>
                      </a:r>
                      <a:endParaRPr sz="800" u="none" strike="noStrike" cap="none"/>
                    </a:p>
                  </a:txBody>
                  <a:tcPr marL="36000" marR="36000" marT="44075" marB="36000">
                    <a:lnL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</a:tr>
              <a:tr h="873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0000" marR="90000" marT="63925" marB="468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노드명: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노드의 고유 이름과 IP 주소를 함께 표시. 노드의 역할을 나타내는 아이콘을 이름 앞에 배치.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상태: 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노드의 현재 상태(Ready, Warning 등)를 상태 배지로 표시. 상태별로 지정된 색상을 사용하여 직관적인 상태 인지 가능.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역할 : 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노드의 역할(Master, Worker, Docker 등)을 역할 배지로 표시.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CPU / 메모리 / 디스크: 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각 자원의 총 용량과 현재 사용량(%) 또는 사용 값을 텍스트로 표시. 사용률을 시각적으로 빠르게 파악할 수 있도록 프로그레스 바를 함께 제공.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컨테이너 수: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 해당 노드에서 현재 실행되고 있는 컨테이너의 개수를 표시.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액션: 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각 노드를 관리하기 위한 버튼 그룹 제공.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제공 기능: 노드 상세 정보 보기(</a:t>
                      </a:r>
                      <a:r>
                        <a:rPr lang="ko-KR" sz="800" u="none" strike="noStrike" cap="none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눈 아이콘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), 터미널 접속(</a:t>
                      </a:r>
                      <a:r>
                        <a:rPr lang="ko-KR" sz="800" u="none" strike="noStrike" cap="none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터미널 아이콘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) 등.</a:t>
                      </a:r>
                      <a:endParaRPr sz="8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44075" marB="36000">
                    <a:lnL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283" name="Google Shape;283;g3830b7cdc06_0_121"/>
          <p:cNvPicPr preferRelativeResize="0"/>
          <p:nvPr/>
        </p:nvPicPr>
        <p:blipFill rotWithShape="1">
          <a:blip r:embed="rId4">
            <a:alphaModFix/>
          </a:blip>
          <a:srcRect l="21959" t="40515" r="21017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g3830b7cdc06_0_1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0975" y="1850976"/>
            <a:ext cx="5945600" cy="88835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g3830b7cdc06_0_121"/>
          <p:cNvSpPr/>
          <p:nvPr/>
        </p:nvSpPr>
        <p:spPr>
          <a:xfrm>
            <a:off x="147150" y="1607900"/>
            <a:ext cx="298800" cy="296700"/>
          </a:xfrm>
          <a:prstGeom prst="ellipse">
            <a:avLst/>
          </a:prstGeom>
          <a:solidFill>
            <a:srgbClr val="FF13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-KR" sz="13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13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6" name="Google Shape;286;g3830b7cdc06_0_121"/>
          <p:cNvPicPr preferRelativeResize="0"/>
          <p:nvPr/>
        </p:nvPicPr>
        <p:blipFill rotWithShape="1">
          <a:blip r:embed="rId6">
            <a:alphaModFix/>
          </a:blip>
          <a:srcRect b="35367"/>
          <a:stretch/>
        </p:blipFill>
        <p:spPr>
          <a:xfrm>
            <a:off x="92088" y="3999109"/>
            <a:ext cx="5923374" cy="1727249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g3830b7cdc06_0_121"/>
          <p:cNvSpPr/>
          <p:nvPr/>
        </p:nvSpPr>
        <p:spPr>
          <a:xfrm>
            <a:off x="147150" y="3827913"/>
            <a:ext cx="298800" cy="296700"/>
          </a:xfrm>
          <a:prstGeom prst="ellipse">
            <a:avLst/>
          </a:prstGeom>
          <a:solidFill>
            <a:srgbClr val="FF13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-KR" sz="13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13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830b7cdc06_0_146"/>
          <p:cNvSpPr/>
          <p:nvPr/>
        </p:nvSpPr>
        <p:spPr>
          <a:xfrm>
            <a:off x="107504" y="0"/>
            <a:ext cx="3096300" cy="1124700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93" name="Google Shape;293;g3830b7cdc06_0_146"/>
          <p:cNvCxnSpPr/>
          <p:nvPr/>
        </p:nvCxnSpPr>
        <p:spPr>
          <a:xfrm>
            <a:off x="424356" y="541195"/>
            <a:ext cx="2591700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4" name="Google Shape;294;g3830b7cdc06_0_146"/>
          <p:cNvCxnSpPr/>
          <p:nvPr/>
        </p:nvCxnSpPr>
        <p:spPr>
          <a:xfrm>
            <a:off x="3275856" y="548680"/>
            <a:ext cx="5328600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5" name="Google Shape;295;g3830b7cdc06_0_146"/>
          <p:cNvSpPr txBox="1"/>
          <p:nvPr/>
        </p:nvSpPr>
        <p:spPr>
          <a:xfrm>
            <a:off x="323528" y="692696"/>
            <a:ext cx="2880300" cy="2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chemeClr val="lt1"/>
              </a:buClr>
              <a:buSzPts val="1700"/>
            </a:pPr>
            <a:r>
              <a:rPr lang="ko-KR" sz="17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</a:t>
            </a:r>
            <a:r>
              <a:rPr lang="ko-KR" sz="1700" b="1" i="0" u="none" strike="noStrike" cap="none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화면설계서</a:t>
            </a:r>
            <a:r>
              <a:rPr lang="en-US" altLang="ko-KR" sz="17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7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(5)</a:t>
            </a:r>
            <a:r>
              <a:rPr lang="ko-KR" sz="1700" b="1" i="0" u="none" strike="noStrike" cap="none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17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96" name="Google Shape;296;g3830b7cdc06_0_1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g3830b7cdc06_0_146"/>
          <p:cNvSpPr/>
          <p:nvPr/>
        </p:nvSpPr>
        <p:spPr>
          <a:xfrm rot="10800000" flipH="1">
            <a:off x="-577697" y="-576088"/>
            <a:ext cx="1181100" cy="1167300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8" name="Google Shape;298;g3830b7cdc06_0_146"/>
          <p:cNvSpPr txBox="1"/>
          <p:nvPr/>
        </p:nvSpPr>
        <p:spPr>
          <a:xfrm>
            <a:off x="80963" y="1216025"/>
            <a:ext cx="9207600" cy="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179387" marR="0" lvl="0" indent="-1793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Noto Sans Symbols"/>
              <a:buChar char="▪"/>
            </a:pPr>
            <a:r>
              <a:rPr lang="ko-KR"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노드 목록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99" name="Google Shape;299;g3830b7cdc06_0_146"/>
          <p:cNvGraphicFramePr/>
          <p:nvPr/>
        </p:nvGraphicFramePr>
        <p:xfrm>
          <a:off x="6228184" y="1527175"/>
          <a:ext cx="2730500" cy="2780594"/>
        </p:xfrm>
        <a:graphic>
          <a:graphicData uri="http://schemas.openxmlformats.org/drawingml/2006/table">
            <a:tbl>
              <a:tblPr>
                <a:noFill/>
                <a:tableStyleId>{9417B79F-D67D-4E88-A5AB-B50FA86BCA52}</a:tableStyleId>
              </a:tblPr>
              <a:tblGrid>
                <a:gridCol w="293675"/>
                <a:gridCol w="2436825"/>
              </a:tblGrid>
              <a:tr h="215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algun Gothic"/>
                        <a:buNone/>
                      </a:pPr>
                      <a:endParaRPr sz="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0000" marR="90000" marT="63925" marB="468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9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클러스터를 구성하는 전체 노드의 상태와 자원 할당 현황을 시각적으로 보여주고, 관리자가 각 노드의 부하를 쉽게 파악</a:t>
                      </a:r>
                      <a:endParaRPr sz="800" i="1" u="none" strike="noStrike" cap="none">
                        <a:solidFill>
                          <a:srgbClr val="0070C0"/>
                        </a:solidFill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36000" marR="36000" marT="36000" marB="36000">
                    <a:lnL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</a:tr>
              <a:tr h="873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8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3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0000" marR="90000" marT="63925" marB="468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차트 타입: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 노드 간의 자원 사용량을 직관적으로 비교하기 위해 바 차트를 사용.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표시 내용:</a:t>
                      </a:r>
                      <a:endParaRPr sz="800" b="1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457200" marR="0" lvl="0" indent="-27940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●"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노드별 CPU 사용률 차트: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 각 노드 이름(X축)에 따른 CPU 사용률(Y축)을 막대그래프로 시각화.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457200" marR="0" lvl="0" indent="-2794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Arial"/>
                        <a:buChar char="●"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노드별 메모리 사용률 차트: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 각 노드 이름(X축)에 따른 메모리 사용률(Y축)을 막대그래프로 시각화.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b="1" u="none" strike="noStrike" cap="none">
                          <a:solidFill>
                            <a:schemeClr val="dk1"/>
                          </a:solidFill>
                        </a:rPr>
                        <a:t>인터랙션:</a:t>
                      </a:r>
                      <a:r>
                        <a:rPr lang="ko-KR" sz="800" u="none" strike="noStrike" cap="none">
                          <a:solidFill>
                            <a:schemeClr val="dk1"/>
                          </a:solidFill>
                        </a:rPr>
                        <a:t> 각 막대에 마우스 호버(Hover) 시, 해당 노드의 정확한 자원 사용률 수치가 툴팁으로 표시됨.</a:t>
                      </a:r>
                      <a:endParaRPr sz="800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endParaRPr sz="8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44075" marB="36000">
                    <a:lnL w="9525" cap="flat" cmpd="sng">
                      <a:solidFill>
                        <a:srgbClr val="A6A6A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300" name="Google Shape;300;g3830b7cdc06_0_146"/>
          <p:cNvPicPr preferRelativeResize="0"/>
          <p:nvPr/>
        </p:nvPicPr>
        <p:blipFill rotWithShape="1">
          <a:blip r:embed="rId4">
            <a:alphaModFix/>
          </a:blip>
          <a:srcRect l="21959" t="40515" r="21017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g3830b7cdc06_0_14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7650" y="2586800"/>
            <a:ext cx="5904005" cy="1542299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g3830b7cdc06_0_146"/>
          <p:cNvSpPr/>
          <p:nvPr/>
        </p:nvSpPr>
        <p:spPr>
          <a:xfrm>
            <a:off x="197300" y="2451525"/>
            <a:ext cx="298800" cy="296700"/>
          </a:xfrm>
          <a:prstGeom prst="ellipse">
            <a:avLst/>
          </a:prstGeom>
          <a:solidFill>
            <a:srgbClr val="FF13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-KR" sz="13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13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0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22" name="Google Shape;322;p20"/>
          <p:cNvCxnSpPr/>
          <p:nvPr/>
        </p:nvCxnSpPr>
        <p:spPr>
          <a:xfrm>
            <a:off x="424356" y="541195"/>
            <a:ext cx="2591728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3" name="Google Shape;323;p20"/>
          <p:cNvCxnSpPr/>
          <p:nvPr/>
        </p:nvCxnSpPr>
        <p:spPr>
          <a:xfrm>
            <a:off x="3275856" y="548680"/>
            <a:ext cx="5328592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4" name="Google Shape;324;p20"/>
          <p:cNvSpPr txBox="1"/>
          <p:nvPr/>
        </p:nvSpPr>
        <p:spPr>
          <a:xfrm>
            <a:off x="323528" y="692696"/>
            <a:ext cx="2880320" cy="296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lgun Gothic"/>
              <a:buNone/>
            </a:pPr>
            <a:r>
              <a:rPr lang="ko-KR" sz="17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엔티티 관계도 - ERD</a:t>
            </a:r>
            <a:endParaRPr sz="17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25" name="Google Shape;325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20"/>
          <p:cNvSpPr/>
          <p:nvPr/>
        </p:nvSpPr>
        <p:spPr>
          <a:xfrm rot="10800000" flipH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7" name="Google Shape;327;p20"/>
          <p:cNvSpPr/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28" name="Google Shape;328;p20"/>
          <p:cNvPicPr preferRelativeResize="0"/>
          <p:nvPr/>
        </p:nvPicPr>
        <p:blipFill rotWithShape="1">
          <a:blip r:embed="rId4">
            <a:alphaModFix/>
          </a:blip>
          <a:srcRect l="21956" t="40516" r="21023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20" title="Untitled diagram _ Mermaid Chart-2025-08-28-111816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25835" y="1501950"/>
            <a:ext cx="3397310" cy="486991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89;g382ec23b05b_0_18"/>
          <p:cNvSpPr/>
          <p:nvPr/>
        </p:nvSpPr>
        <p:spPr>
          <a:xfrm>
            <a:off x="5272122" y="2011236"/>
            <a:ext cx="3261900" cy="3480951"/>
          </a:xfrm>
          <a:prstGeom prst="rect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921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Verdana"/>
              <a:buAutoNum type="arabicPeriod"/>
            </a:pPr>
            <a:r>
              <a:rPr lang="en-US" altLang="ko-KR" sz="1000" b="1" i="0" u="none" strike="noStrike" cap="none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Nodes</a:t>
            </a:r>
            <a:endParaRPr sz="10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ko-KR" altLang="en-US" sz="1000" b="1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서버단위</a:t>
            </a:r>
            <a:endParaRPr lang="en-US" altLang="ko-KR" sz="1000" b="1" dirty="0" smtClean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-US" sz="1000" b="1" i="0" u="none" strike="noStrike" cap="none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Docker Node</a:t>
            </a:r>
          </a:p>
          <a:p>
            <a: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-US" sz="1000" b="1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Kubernetes Node</a:t>
            </a:r>
          </a:p>
          <a:p>
            <a: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Verdana"/>
              <a:buAutoNum type="arabicPeriod"/>
            </a:pPr>
            <a:r>
              <a:rPr lang="en-US" altLang="ko-KR" sz="1000" b="1" i="0" u="none" strike="noStrike" cap="none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Container</a:t>
            </a:r>
            <a:endParaRPr sz="10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-US" sz="1000" b="1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Node</a:t>
            </a:r>
            <a:r>
              <a:rPr lang="ko-KR" altLang="en-US" sz="1000" b="1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에 배포된 컨테이너 단위</a:t>
            </a:r>
            <a:endParaRPr lang="en-US" altLang="ko-KR" sz="1000" b="1" dirty="0" smtClean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ko-KR" altLang="en-US" sz="1000" b="1" i="0" u="none" strike="noStrike" cap="none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기본적인 컨테이너 정보 저장</a:t>
            </a:r>
            <a:endParaRPr lang="en-US" altLang="ko-KR" sz="1000" b="1" i="0" u="none" strike="noStrike" cap="none" dirty="0" smtClean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Verdana"/>
              <a:buAutoNum type="arabicPeriod"/>
            </a:pPr>
            <a:r>
              <a:rPr lang="en-US" altLang="ko-KR" sz="1000" b="1" i="0" u="none" strike="noStrike" cap="none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Metrics</a:t>
            </a:r>
            <a:endParaRPr sz="10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ko-KR" altLang="en-US" sz="1000" b="1" i="0" u="none" strike="noStrike" cap="none" dirty="0" err="1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컨테이너별</a:t>
            </a:r>
            <a:r>
              <a:rPr lang="ko-KR" altLang="en-US" sz="1000" b="1" i="0" u="none" strike="noStrike" cap="none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altLang="ko-KR" sz="1000" b="1" i="0" u="none" strike="noStrike" cap="none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CPU/MEM </a:t>
            </a:r>
            <a:r>
              <a:rPr lang="ko-KR" altLang="en-US" sz="1000" b="1" i="0" u="none" strike="noStrike" cap="none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사용량 저장</a:t>
            </a:r>
            <a:endParaRPr lang="en-US" altLang="ko-KR" sz="1000" b="1" i="0" u="none" strike="noStrike" cap="none" dirty="0" smtClean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ko-KR" altLang="en-US" sz="1000" b="1" dirty="0" err="1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시간별로</a:t>
            </a:r>
            <a:r>
              <a:rPr lang="ko-KR" altLang="en-US" sz="1000" b="1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축적 저장되는 형태</a:t>
            </a:r>
            <a:endParaRPr lang="en-US" altLang="ko-KR" sz="1000" b="1" dirty="0" smtClean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ko-KR" altLang="en-US" sz="1000" b="1" i="0" u="none" strike="noStrike" cap="none" dirty="0" err="1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팩트</a:t>
            </a:r>
            <a:r>
              <a:rPr lang="ko-KR" altLang="en-US" sz="1000" b="1" i="0" u="none" strike="noStrike" cap="none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테이블 성격</a:t>
            </a:r>
            <a:endParaRPr lang="en-US" altLang="ko-KR" sz="1000" b="1" i="0" u="none" strike="noStrike" cap="none" dirty="0" smtClean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endParaRPr lang="en-US" altLang="ko-KR" sz="1000" b="1" i="0" u="none" strike="noStrike" cap="none" dirty="0" smtClean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292100">
              <a:lnSpc>
                <a:spcPct val="115000"/>
              </a:lnSpc>
              <a:buClr>
                <a:schemeClr val="dk1"/>
              </a:buClr>
              <a:buSzPts val="1000"/>
              <a:buFont typeface="Verdana"/>
              <a:buAutoNum type="arabicPeriod"/>
            </a:pPr>
            <a:r>
              <a:rPr lang="en-US" altLang="ko-KR" sz="1000" b="1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Event</a:t>
            </a:r>
            <a:endParaRPr lang="ko-KR" altLang="en-US"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lvl="1" indent="-292100">
              <a:lnSpc>
                <a:spcPct val="115000"/>
              </a:lnSpc>
              <a:buClr>
                <a:schemeClr val="dk1"/>
              </a:buClr>
              <a:buSzPts val="1000"/>
              <a:buFont typeface="Arial"/>
              <a:buChar char="○"/>
            </a:pPr>
            <a:r>
              <a:rPr lang="ko-KR" altLang="en-US" sz="1000" b="1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경고 및 알림 발생 내용 저장</a:t>
            </a:r>
            <a:endParaRPr lang="en-US" altLang="ko-KR" sz="1000" b="1" dirty="0" smtClean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lvl="1" indent="-292100">
              <a:lnSpc>
                <a:spcPct val="115000"/>
              </a:lnSpc>
              <a:buClr>
                <a:schemeClr val="dk1"/>
              </a:buClr>
              <a:buSzPts val="1000"/>
              <a:buFont typeface="Arial"/>
              <a:buChar char="○"/>
            </a:pPr>
            <a:endParaRPr lang="ko-KR" altLang="en-US"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2"/>
          <p:cNvSpPr/>
          <p:nvPr/>
        </p:nvSpPr>
        <p:spPr>
          <a:xfrm>
            <a:off x="107504" y="0"/>
            <a:ext cx="3096300" cy="1124700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35" name="Google Shape;335;p22"/>
          <p:cNvCxnSpPr/>
          <p:nvPr/>
        </p:nvCxnSpPr>
        <p:spPr>
          <a:xfrm>
            <a:off x="424356" y="541195"/>
            <a:ext cx="2591700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6" name="Google Shape;336;p22"/>
          <p:cNvCxnSpPr/>
          <p:nvPr/>
        </p:nvCxnSpPr>
        <p:spPr>
          <a:xfrm>
            <a:off x="3275856" y="548680"/>
            <a:ext cx="5328600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37" name="Google Shape;337;p22"/>
          <p:cNvSpPr txBox="1"/>
          <p:nvPr/>
        </p:nvSpPr>
        <p:spPr>
          <a:xfrm>
            <a:off x="323528" y="692697"/>
            <a:ext cx="2952300" cy="2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ko-KR" sz="17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기능 처리도(기능 흐름도)</a:t>
            </a:r>
            <a:endParaRPr sz="17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38" name="Google Shape;338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22"/>
          <p:cNvSpPr/>
          <p:nvPr/>
        </p:nvSpPr>
        <p:spPr>
          <a:xfrm rot="10800000" flipH="1">
            <a:off x="-577697" y="-576088"/>
            <a:ext cx="1181100" cy="1167300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0" name="Google Shape;340;p22"/>
          <p:cNvSpPr/>
          <p:nvPr/>
        </p:nvSpPr>
        <p:spPr>
          <a:xfrm>
            <a:off x="3851920" y="548680"/>
            <a:ext cx="5112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65112" marR="0" lvl="0" indent="-26511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1" i="1" u="none" strike="noStrike" cap="none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1" name="Google Shape;341;p22"/>
          <p:cNvSpPr/>
          <p:nvPr/>
        </p:nvSpPr>
        <p:spPr>
          <a:xfrm>
            <a:off x="445950" y="6445176"/>
            <a:ext cx="8252100" cy="368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2" name="Google Shape;342;p22"/>
          <p:cNvPicPr preferRelativeResize="0"/>
          <p:nvPr/>
        </p:nvPicPr>
        <p:blipFill rotWithShape="1">
          <a:blip r:embed="rId4">
            <a:alphaModFix/>
          </a:blip>
          <a:srcRect l="21959" t="40515" r="21018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22" title="Untitled diagram _ Mermaid Chart-2025-08-25-060045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96413" y="1479766"/>
            <a:ext cx="6951173" cy="42664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603404" y="5983511"/>
            <a:ext cx="87127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에이전트에서 컨테이너 시스템의 자원 사용량을 조회하고</a:t>
            </a:r>
            <a:r>
              <a:rPr lang="en-US" altLang="ko-KR" sz="1200" b="1" dirty="0" smtClean="0"/>
              <a:t>, </a:t>
            </a:r>
            <a:r>
              <a:rPr lang="ko-KR" altLang="en-US" sz="1200" b="1" dirty="0" smtClean="0"/>
              <a:t>조회한 결과를 모니터링 서버를 통해 </a:t>
            </a:r>
            <a:r>
              <a:rPr lang="en-US" altLang="ko-KR" sz="1200" b="1" dirty="0" smtClean="0"/>
              <a:t>DB</a:t>
            </a:r>
            <a:r>
              <a:rPr lang="ko-KR" altLang="en-US" sz="1200" b="1" dirty="0" smtClean="0"/>
              <a:t>에 저장</a:t>
            </a:r>
            <a:r>
              <a:rPr lang="en-US" altLang="ko-KR" sz="1200" b="1" dirty="0" smtClean="0"/>
              <a:t>, </a:t>
            </a:r>
            <a:r>
              <a:rPr lang="ko-KR" altLang="en-US" sz="1200" b="1" dirty="0" smtClean="0"/>
              <a:t>이후 관리</a:t>
            </a:r>
            <a:r>
              <a:rPr lang="en-US" altLang="ko-KR" sz="1200" b="1" dirty="0" smtClean="0"/>
              <a:t>/</a:t>
            </a:r>
            <a:r>
              <a:rPr lang="ko-KR" altLang="en-US" sz="1200" b="1" dirty="0" smtClean="0"/>
              <a:t>모니터링 </a:t>
            </a:r>
            <a:r>
              <a:rPr lang="en-US" altLang="ko-KR" sz="1200" b="1" dirty="0" smtClean="0"/>
              <a:t>UI</a:t>
            </a:r>
            <a:r>
              <a:rPr lang="ko-KR" altLang="en-US" sz="1200" b="1" dirty="0" smtClean="0"/>
              <a:t>인 사용자 시각화 </a:t>
            </a:r>
            <a:r>
              <a:rPr lang="ko-KR" altLang="en-US" sz="1200" b="1" dirty="0" err="1" smtClean="0"/>
              <a:t>대시보드를</a:t>
            </a:r>
            <a:r>
              <a:rPr lang="ko-KR" altLang="en-US" sz="1200" b="1" dirty="0" smtClean="0"/>
              <a:t> 통해 데이터 출력 조회</a:t>
            </a:r>
            <a:r>
              <a:rPr lang="en-US" altLang="ko-KR" sz="1200" b="1" dirty="0" smtClean="0"/>
              <a:t>/</a:t>
            </a:r>
            <a:r>
              <a:rPr lang="ko-KR" altLang="en-US" sz="1200" b="1" dirty="0" smtClean="0"/>
              <a:t>확인</a:t>
            </a:r>
            <a:endParaRPr lang="ko-KR" altLang="en-US" sz="12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99" name="Google Shape;99;p2"/>
          <p:cNvCxnSpPr/>
          <p:nvPr/>
        </p:nvCxnSpPr>
        <p:spPr>
          <a:xfrm>
            <a:off x="424356" y="541195"/>
            <a:ext cx="2591728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0" name="Google Shape;100;p2"/>
          <p:cNvCxnSpPr/>
          <p:nvPr/>
        </p:nvCxnSpPr>
        <p:spPr>
          <a:xfrm>
            <a:off x="3275856" y="548680"/>
            <a:ext cx="5328592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1" name="Google Shape;101;p2"/>
          <p:cNvSpPr txBox="1"/>
          <p:nvPr/>
        </p:nvSpPr>
        <p:spPr>
          <a:xfrm>
            <a:off x="323528" y="692696"/>
            <a:ext cx="2808312" cy="296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lgun Gothic"/>
              <a:buNone/>
            </a:pPr>
            <a:r>
              <a:rPr lang="ko-KR" sz="17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수행 단계별 주요 산출물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"/>
          <p:cNvSpPr/>
          <p:nvPr/>
        </p:nvSpPr>
        <p:spPr>
          <a:xfrm rot="10800000" flipH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104" name="Google Shape;104;p2"/>
          <p:cNvGraphicFramePr/>
          <p:nvPr>
            <p:extLst>
              <p:ext uri="{D42A27DB-BD31-4B8C-83A1-F6EECF244321}">
                <p14:modId xmlns:p14="http://schemas.microsoft.com/office/powerpoint/2010/main" val="4104842446"/>
              </p:ext>
            </p:extLst>
          </p:nvPr>
        </p:nvGraphicFramePr>
        <p:xfrm>
          <a:off x="1187625" y="1510757"/>
          <a:ext cx="7416850" cy="4950503"/>
        </p:xfrm>
        <a:graphic>
          <a:graphicData uri="http://schemas.openxmlformats.org/drawingml/2006/table">
            <a:tbl>
              <a:tblPr>
                <a:noFill/>
                <a:tableStyleId>{C2D43E49-9BB4-417F-B91D-69492F948BFE}</a:tableStyleId>
              </a:tblPr>
              <a:tblGrid>
                <a:gridCol w="1440150"/>
                <a:gridCol w="2160250"/>
                <a:gridCol w="1272150"/>
                <a:gridCol w="1272150"/>
                <a:gridCol w="1272150"/>
              </a:tblGrid>
              <a:tr h="2500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ko-KR" sz="900" b="1" u="none" strike="noStrike" cap="none" dirty="0"/>
                        <a:t>단계</a:t>
                      </a:r>
                      <a:endParaRPr sz="800" b="1" u="none" strike="noStrike" cap="none" dirty="0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DE9D8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ko-KR" sz="900" b="1" u="none" strike="noStrike" cap="none"/>
                        <a:t>산출물</a:t>
                      </a:r>
                      <a:endParaRPr sz="800" b="1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ko-KR" sz="700" b="1" u="none" strike="noStrike" cap="none"/>
                        <a:t>일반</a:t>
                      </a:r>
                      <a:endParaRPr sz="800" b="1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ABF8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ko-KR" sz="700" b="1" u="none" strike="noStrike" cap="none"/>
                        <a:t>응용 소프트웨어</a:t>
                      </a:r>
                      <a:endParaRPr sz="800" b="1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BD4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ko-KR" sz="700" b="1" u="none" strike="noStrike" cap="none"/>
                        <a:t>응용 하드웨어</a:t>
                      </a:r>
                      <a:endParaRPr sz="800" b="1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BD4B4"/>
                    </a:solidFill>
                  </a:tcPr>
                </a:tc>
              </a:tr>
              <a:tr h="4454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ko-KR" sz="700" b="1" u="none" strike="noStrike" cap="none"/>
                        <a:t>∙모바일 APP</a:t>
                      </a:r>
                      <a:endParaRPr sz="800" b="1" u="none" strike="noStrike" cap="none"/>
                    </a:p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ko-KR" sz="700" b="1" u="none" strike="noStrike" cap="none"/>
                        <a:t>∙Web 등</a:t>
                      </a:r>
                      <a:endParaRPr sz="800" b="1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ABF8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ko-KR" sz="700" b="1" u="none" strike="noStrike" cap="none"/>
                        <a:t>∙빅데이터</a:t>
                      </a:r>
                      <a:endParaRPr sz="800" b="1" u="none" strike="noStrike" cap="none"/>
                    </a:p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ko-KR" sz="700" b="1" u="none" strike="noStrike" cap="none"/>
                        <a:t>∙인공지능</a:t>
                      </a:r>
                      <a:endParaRPr sz="800" b="1" u="none" strike="noStrike" cap="none"/>
                    </a:p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ko-KR" sz="700" b="1" u="none" strike="noStrike" cap="none"/>
                        <a:t>∙블록체인 등</a:t>
                      </a:r>
                      <a:endParaRPr sz="800" b="1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BD4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ko-KR" sz="700" b="1" u="none" strike="noStrike" cap="none"/>
                        <a:t>∙IoT</a:t>
                      </a:r>
                      <a:endParaRPr sz="800" b="1" u="none" strike="noStrike" cap="none"/>
                    </a:p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ko-KR" sz="700" b="1" u="none" strike="noStrike" cap="none"/>
                        <a:t>∙로봇</a:t>
                      </a:r>
                      <a:endParaRPr sz="800" b="1" u="none" strike="noStrike" cap="none"/>
                    </a:p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ko-KR" sz="700" b="1" u="none" strike="noStrike" cap="none"/>
                        <a:t>∙드론 등</a:t>
                      </a:r>
                      <a:endParaRPr sz="800" b="1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BD4B4"/>
                    </a:solidFill>
                  </a:tcPr>
                </a:tc>
              </a:tr>
              <a:tr h="200600"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ko-KR" sz="900" b="1" u="none" strike="noStrike" cap="none"/>
                        <a:t>환경 분석</a:t>
                      </a:r>
                      <a:endParaRPr sz="900" b="1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시장/기술 환경 분석서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△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△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△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</a:tr>
              <a:tr h="2006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설문조사 결과서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△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△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△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</a:tr>
              <a:tr h="2006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 dirty="0"/>
                        <a:t>인터뷰 결과서</a:t>
                      </a:r>
                      <a:endParaRPr sz="900" u="none" strike="noStrike" cap="none" dirty="0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△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△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△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</a:tr>
              <a:tr h="20060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ko-KR" sz="900" b="1" u="none" strike="noStrike" cap="none"/>
                        <a:t>요구사항 분석</a:t>
                      </a:r>
                      <a:endParaRPr sz="900" b="1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 dirty="0">
                          <a:highlight>
                            <a:srgbClr val="FFE599"/>
                          </a:highlight>
                        </a:rPr>
                        <a:t>요구사항 정의서</a:t>
                      </a:r>
                      <a:endParaRPr sz="900" u="none" strike="noStrike" cap="none" dirty="0">
                        <a:solidFill>
                          <a:srgbClr val="000000"/>
                        </a:solidFill>
                        <a:highlight>
                          <a:srgbClr val="FFE599"/>
                        </a:highlight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</a:tr>
              <a:tr h="2006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유즈케이스 정의서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△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△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△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</a:tr>
              <a:tr h="219650">
                <a:tc row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ko-KR" sz="900" b="1" u="none" strike="noStrike" cap="none"/>
                        <a:t>아키텍처 설계</a:t>
                      </a:r>
                      <a:endParaRPr sz="900" b="1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 dirty="0">
                          <a:highlight>
                            <a:srgbClr val="FFE599"/>
                          </a:highlight>
                        </a:rPr>
                        <a:t>서비스 구성도(시스템 구성도)</a:t>
                      </a:r>
                      <a:endParaRPr sz="900" u="none" strike="noStrike" cap="none" dirty="0">
                        <a:solidFill>
                          <a:srgbClr val="000000"/>
                        </a:solidFill>
                        <a:highlight>
                          <a:srgbClr val="FFE599"/>
                        </a:highlight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</a:tr>
              <a:tr h="2006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lvl="0" indent="-152400" algn="ctr" defTabSz="914400" rtl="0" eaLnBrk="1" fontAlgn="auto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800" u="none" strike="noStrike" cap="none" dirty="0" smtClean="0">
                          <a:highlight>
                            <a:srgbClr val="FFE599"/>
                          </a:highlight>
                        </a:rPr>
                        <a:t>서비스 흐름도</a:t>
                      </a:r>
                      <a:r>
                        <a:rPr lang="en-US" altLang="ko-KR" sz="800" u="none" strike="noStrike" cap="none" dirty="0" smtClean="0">
                          <a:highlight>
                            <a:srgbClr val="FFE599"/>
                          </a:highlight>
                        </a:rPr>
                        <a:t>(</a:t>
                      </a:r>
                      <a:r>
                        <a:rPr lang="ko-KR" altLang="en-US" sz="800" u="none" strike="noStrike" cap="none" dirty="0" smtClean="0">
                          <a:highlight>
                            <a:srgbClr val="FFE599"/>
                          </a:highlight>
                        </a:rPr>
                        <a:t>데이터 흐름도</a:t>
                      </a:r>
                      <a:r>
                        <a:rPr lang="en-US" altLang="ko-KR" sz="800" u="none" strike="noStrike" cap="none" dirty="0" smtClean="0">
                          <a:highlight>
                            <a:srgbClr val="FFE599"/>
                          </a:highlight>
                        </a:rPr>
                        <a:t>)</a:t>
                      </a: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△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△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</a:tr>
              <a:tr h="2006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UI/UX 정의서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△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△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△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</a:tr>
              <a:tr h="2006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하드웨어/센서 구성도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-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-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</a:tr>
              <a:tr h="200600">
                <a:tc rowSpan="7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ko-KR" sz="900" b="1" u="none" strike="noStrike" cap="none"/>
                        <a:t>기능 설계</a:t>
                      </a:r>
                      <a:endParaRPr sz="900" b="1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>
                          <a:highlight>
                            <a:srgbClr val="FFE599"/>
                          </a:highlight>
                        </a:rPr>
                        <a:t>메뉴 구성도</a:t>
                      </a:r>
                      <a:endParaRPr sz="900" u="none" strike="noStrike" cap="none">
                        <a:solidFill>
                          <a:srgbClr val="000000"/>
                        </a:solidFill>
                        <a:highlight>
                          <a:srgbClr val="FFE599"/>
                        </a:highlight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</a:tr>
              <a:tr h="2006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 dirty="0">
                          <a:highlight>
                            <a:srgbClr val="FFE599"/>
                          </a:highlight>
                        </a:rPr>
                        <a:t>화면 설계서</a:t>
                      </a:r>
                      <a:endParaRPr sz="900" u="none" strike="noStrike" cap="none" dirty="0">
                        <a:solidFill>
                          <a:srgbClr val="000000"/>
                        </a:solidFill>
                        <a:highlight>
                          <a:srgbClr val="FFE599"/>
                        </a:highlight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△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</a:tr>
              <a:tr h="2006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 dirty="0" err="1">
                          <a:highlight>
                            <a:srgbClr val="FFE599"/>
                          </a:highlight>
                        </a:rPr>
                        <a:t>엔티티</a:t>
                      </a:r>
                      <a:r>
                        <a:rPr lang="ko-KR" sz="800" u="none" strike="noStrike" cap="none" dirty="0">
                          <a:highlight>
                            <a:srgbClr val="FFE599"/>
                          </a:highlight>
                        </a:rPr>
                        <a:t> 관계도</a:t>
                      </a:r>
                      <a:endParaRPr sz="900" u="none" strike="noStrike" cap="none" dirty="0">
                        <a:solidFill>
                          <a:srgbClr val="000000"/>
                        </a:solidFill>
                        <a:highlight>
                          <a:srgbClr val="FFE599"/>
                        </a:highlight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△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</a:tr>
              <a:tr h="2006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 dirty="0">
                          <a:highlight>
                            <a:srgbClr val="FFE599"/>
                          </a:highlight>
                        </a:rPr>
                        <a:t>기능 처리도(기능 흐름도)</a:t>
                      </a:r>
                      <a:endParaRPr sz="900" u="none" strike="noStrike" cap="none" dirty="0">
                        <a:solidFill>
                          <a:srgbClr val="000000"/>
                        </a:solidFill>
                        <a:highlight>
                          <a:srgbClr val="FFE599"/>
                        </a:highlight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</a:tr>
              <a:tr h="2006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lvl="0" indent="-152400" algn="ctr" defTabSz="914400" rtl="0" eaLnBrk="1" fontAlgn="auto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800" u="none" strike="noStrike" cap="none" dirty="0" smtClean="0">
                          <a:highlight>
                            <a:srgbClr val="FFE599"/>
                          </a:highlight>
                        </a:rPr>
                        <a:t>알고리즘 명세서</a:t>
                      </a:r>
                      <a:r>
                        <a:rPr lang="en-US" altLang="ko-KR" sz="800" u="none" strike="noStrike" cap="none" dirty="0" smtClean="0">
                          <a:highlight>
                            <a:srgbClr val="FFE599"/>
                          </a:highlight>
                        </a:rPr>
                        <a:t>/</a:t>
                      </a:r>
                      <a:r>
                        <a:rPr lang="ko-KR" altLang="en-US" sz="800" u="none" strike="noStrike" cap="none" dirty="0" smtClean="0">
                          <a:highlight>
                            <a:srgbClr val="FFE599"/>
                          </a:highlight>
                        </a:rPr>
                        <a:t>설명서</a:t>
                      </a:r>
                    </a:p>
                  </a:txBody>
                  <a:tcPr marL="46450" marR="46450" marT="12850" marB="12850" anchor="ctr">
                    <a:solidFill>
                      <a:srgbClr val="FF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△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</a:tr>
              <a:tr h="2006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lvl="0" indent="-152400" algn="ctr" defTabSz="914400" rtl="0" eaLnBrk="1" fontAlgn="auto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800" u="none" strike="noStrike" cap="none" dirty="0" smtClean="0">
                          <a:highlight>
                            <a:srgbClr val="FFE599"/>
                          </a:highlight>
                        </a:rPr>
                        <a:t>데이터 수집처리 정의서</a:t>
                      </a: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-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-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</a:tr>
              <a:tr h="2006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하드웨어 설계도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-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-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</a:tr>
              <a:tr h="200600"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ko-KR" sz="900" b="1" u="none" strike="noStrike" cap="none"/>
                        <a:t>개발 / 구현</a:t>
                      </a:r>
                      <a:endParaRPr sz="900" b="1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 dirty="0">
                          <a:highlight>
                            <a:srgbClr val="FFE599"/>
                          </a:highlight>
                        </a:rPr>
                        <a:t>프로그램 목록</a:t>
                      </a:r>
                      <a:endParaRPr sz="900" u="none" strike="noStrike" cap="none" dirty="0">
                        <a:solidFill>
                          <a:srgbClr val="000000"/>
                        </a:solidFill>
                        <a:highlight>
                          <a:srgbClr val="FFE599"/>
                        </a:highlight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</a:tr>
              <a:tr h="2006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>
                          <a:highlight>
                            <a:srgbClr val="FFE599"/>
                          </a:highlight>
                        </a:rPr>
                        <a:t>테이블 정의서</a:t>
                      </a:r>
                      <a:endParaRPr sz="900" u="none" strike="noStrike" cap="none">
                        <a:solidFill>
                          <a:srgbClr val="000000"/>
                        </a:solidFill>
                        <a:highlight>
                          <a:srgbClr val="FFE599"/>
                        </a:highlight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△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</a:tr>
              <a:tr h="2006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>
                          <a:highlight>
                            <a:srgbClr val="FFE599"/>
                          </a:highlight>
                        </a:rPr>
                        <a:t>핵심 소스코드</a:t>
                      </a:r>
                      <a:endParaRPr sz="900" u="none" strike="noStrike" cap="none">
                        <a:solidFill>
                          <a:srgbClr val="000000"/>
                        </a:solidFill>
                        <a:highlight>
                          <a:srgbClr val="FFE599"/>
                        </a:highlight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/>
                        <a:t>○</a:t>
                      </a:r>
                      <a:endParaRPr sz="900" u="none" strike="noStrike" cap="none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  <a:tc>
                  <a:txBody>
                    <a:bodyPr/>
                    <a:lstStyle/>
                    <a:p>
                      <a:pPr marL="215900" marR="25400" lvl="0" indent="-15240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strike="noStrike" cap="none" dirty="0"/>
                        <a:t>○</a:t>
                      </a:r>
                      <a:endParaRPr sz="900" u="none" strike="noStrike" cap="none" dirty="0">
                        <a:solidFill>
                          <a:srgbClr val="000000"/>
                        </a:solidFill>
                      </a:endParaRPr>
                    </a:p>
                  </a:txBody>
                  <a:tcPr marL="46450" marR="46450" marT="12850" marB="12850" anchor="ctr"/>
                </a:tc>
              </a:tr>
            </a:tbl>
          </a:graphicData>
        </a:graphic>
      </p:graphicFrame>
      <p:sp>
        <p:nvSpPr>
          <p:cNvPr id="105" name="Google Shape;105;p2"/>
          <p:cNvSpPr txBox="1"/>
          <p:nvPr/>
        </p:nvSpPr>
        <p:spPr>
          <a:xfrm>
            <a:off x="1187624" y="6453336"/>
            <a:ext cx="3456384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ko-KR"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※ ○ 필수, △ 선택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" name="Google Shape;106;p2"/>
          <p:cNvPicPr preferRelativeResize="0"/>
          <p:nvPr/>
        </p:nvPicPr>
        <p:blipFill rotWithShape="1">
          <a:blip r:embed="rId4">
            <a:alphaModFix/>
          </a:blip>
          <a:srcRect l="21956" t="40516" r="21023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연결선 21"/>
          <p:cNvCxnSpPr/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3275856" y="548680"/>
            <a:ext cx="532859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8" name="제목 12"/>
          <p:cNvSpPr txBox="1">
            <a:spLocks/>
          </p:cNvSpPr>
          <p:nvPr/>
        </p:nvSpPr>
        <p:spPr>
          <a:xfrm>
            <a:off x="323528" y="692697"/>
            <a:ext cx="2952328" cy="272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lang="ko-KR" altLang="en-US" sz="1700" b="1" noProof="0">
                <a:solidFill>
                  <a:schemeClr val="bg1"/>
                </a:solidFill>
                <a:latin typeface="+mn-ea"/>
                <a:cs typeface="+mj-cs"/>
              </a:rPr>
              <a:t>알고리즘 </a:t>
            </a:r>
            <a:r>
              <a:rPr lang="ko-KR" altLang="en-US" sz="1700" b="1">
                <a:solidFill>
                  <a:schemeClr val="bg1"/>
                </a:solidFill>
                <a:latin typeface="+mn-ea"/>
                <a:cs typeface="+mj-cs"/>
              </a:rPr>
              <a:t>명세서</a:t>
            </a:r>
            <a:r>
              <a:rPr lang="ko-KR" altLang="en-US" sz="1700" b="1" noProof="0">
                <a:solidFill>
                  <a:schemeClr val="bg1"/>
                </a:solidFill>
                <a:latin typeface="+mn-ea"/>
                <a:cs typeface="+mj-cs"/>
              </a:rPr>
              <a:t> 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676456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" name="막힌 원호 31"/>
          <p:cNvSpPr/>
          <p:nvPr/>
        </p:nvSpPr>
        <p:spPr>
          <a:xfrm flipV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="" xmlns:a16="http://schemas.microsoft.com/office/drawing/2014/main" id="{0EBA5F1E-D2C5-F942-9279-5F7C0739AEF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56" t="40516" r="21023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737305BF-3C95-4C47-A330-14119519C18C}"/>
              </a:ext>
            </a:extLst>
          </p:cNvPr>
          <p:cNvSpPr/>
          <p:nvPr/>
        </p:nvSpPr>
        <p:spPr>
          <a:xfrm>
            <a:off x="430333" y="2148401"/>
            <a:ext cx="2275716" cy="42305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/>
              <a:t>컨테이너 </a:t>
            </a:r>
            <a:r>
              <a:rPr lang="ko-KR" altLang="en-US" sz="1200" b="1" dirty="0"/>
              <a:t>리스트 명령어 실행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A4359034-B80E-411D-B3BC-2E72D99E3C80}"/>
              </a:ext>
            </a:extLst>
          </p:cNvPr>
          <p:cNvSpPr/>
          <p:nvPr/>
        </p:nvSpPr>
        <p:spPr>
          <a:xfrm>
            <a:off x="430333" y="2946135"/>
            <a:ext cx="2275716" cy="42305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결과 파일저장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354F98AF-6DDE-435A-9329-CD85049FDD22}"/>
              </a:ext>
            </a:extLst>
          </p:cNvPr>
          <p:cNvSpPr/>
          <p:nvPr/>
        </p:nvSpPr>
        <p:spPr>
          <a:xfrm>
            <a:off x="430333" y="3743869"/>
            <a:ext cx="2275716" cy="42305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문자열 추출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="" xmlns:a16="http://schemas.microsoft.com/office/drawing/2014/main" id="{834C488C-4F16-4D00-9153-90B566287004}"/>
              </a:ext>
            </a:extLst>
          </p:cNvPr>
          <p:cNvSpPr/>
          <p:nvPr/>
        </p:nvSpPr>
        <p:spPr>
          <a:xfrm>
            <a:off x="3448692" y="5757433"/>
            <a:ext cx="2275716" cy="42305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DB</a:t>
            </a:r>
            <a:r>
              <a:rPr lang="ko-KR" altLang="en-US" sz="1200" b="1"/>
              <a:t>서버 저장</a:t>
            </a:r>
            <a:endParaRPr lang="ko-KR" altLang="en-US" sz="1200" b="1" dirty="0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="" xmlns:a16="http://schemas.microsoft.com/office/drawing/2014/main" id="{9263BFA6-40CE-443C-8184-F8AD045FA65A}"/>
              </a:ext>
            </a:extLst>
          </p:cNvPr>
          <p:cNvCxnSpPr>
            <a:stCxn id="15" idx="2"/>
            <a:endCxn id="16" idx="0"/>
          </p:cNvCxnSpPr>
          <p:nvPr/>
        </p:nvCxnSpPr>
        <p:spPr>
          <a:xfrm>
            <a:off x="1568191" y="2571459"/>
            <a:ext cx="0" cy="374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="" xmlns:a16="http://schemas.microsoft.com/office/drawing/2014/main" id="{FC32D505-1BDB-44E3-8F6F-C7EAEBEBEFF7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1568191" y="3369193"/>
            <a:ext cx="0" cy="374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="" xmlns:a16="http://schemas.microsoft.com/office/drawing/2014/main" id="{E5ADC7C6-3F23-4651-9C82-2671EB599EEB}"/>
              </a:ext>
            </a:extLst>
          </p:cNvPr>
          <p:cNvCxnSpPr>
            <a:stCxn id="17" idx="2"/>
          </p:cNvCxnSpPr>
          <p:nvPr/>
        </p:nvCxnSpPr>
        <p:spPr>
          <a:xfrm>
            <a:off x="1568191" y="4166927"/>
            <a:ext cx="0" cy="2119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="" xmlns:a16="http://schemas.microsoft.com/office/drawing/2014/main" id="{5AA5159D-37D8-4BA7-BCAE-104E56A5EB8E}"/>
              </a:ext>
            </a:extLst>
          </p:cNvPr>
          <p:cNvCxnSpPr/>
          <p:nvPr/>
        </p:nvCxnSpPr>
        <p:spPr>
          <a:xfrm>
            <a:off x="2691673" y="5968962"/>
            <a:ext cx="7570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꺾인 연결선 34">
            <a:extLst>
              <a:ext uri="{FF2B5EF4-FFF2-40B4-BE49-F238E27FC236}">
                <a16:creationId xmlns="" xmlns:a16="http://schemas.microsoft.com/office/drawing/2014/main" id="{3A672A1A-3A4F-4AC7-ADFA-1E9C7BE05ECA}"/>
              </a:ext>
            </a:extLst>
          </p:cNvPr>
          <p:cNvCxnSpPr>
            <a:stCxn id="18" idx="2"/>
            <a:endCxn id="15" idx="0"/>
          </p:cNvCxnSpPr>
          <p:nvPr/>
        </p:nvCxnSpPr>
        <p:spPr>
          <a:xfrm rot="5400000" flipH="1">
            <a:off x="1061326" y="2655267"/>
            <a:ext cx="4032090" cy="3018359"/>
          </a:xfrm>
          <a:prstGeom prst="bentConnector5">
            <a:avLst>
              <a:gd name="adj1" fmla="val -5670"/>
              <a:gd name="adj2" fmla="val 50000"/>
              <a:gd name="adj3" fmla="val 10567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="" xmlns:a16="http://schemas.microsoft.com/office/drawing/2014/main" id="{9FD2B625-28D0-423A-BA2F-60CE25B5C9B7}"/>
              </a:ext>
            </a:extLst>
          </p:cNvPr>
          <p:cNvSpPr/>
          <p:nvPr/>
        </p:nvSpPr>
        <p:spPr>
          <a:xfrm>
            <a:off x="430333" y="4433995"/>
            <a:ext cx="2275716" cy="42305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/>
              <a:t>컨테이너 </a:t>
            </a:r>
            <a:r>
              <a:rPr lang="en-US" altLang="ko-KR" sz="1200" b="1" dirty="0"/>
              <a:t>CPU/MEM</a:t>
            </a:r>
            <a:r>
              <a:rPr lang="ko-KR" altLang="en-US" sz="1200" b="1" dirty="0"/>
              <a:t>사용량 리스트 명령어 실행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="" xmlns:a16="http://schemas.microsoft.com/office/drawing/2014/main" id="{C107CC76-D0E6-43ED-B545-A9BBC1BB1960}"/>
              </a:ext>
            </a:extLst>
          </p:cNvPr>
          <p:cNvCxnSpPr>
            <a:stCxn id="34" idx="2"/>
          </p:cNvCxnSpPr>
          <p:nvPr/>
        </p:nvCxnSpPr>
        <p:spPr>
          <a:xfrm>
            <a:off x="1568191" y="4857053"/>
            <a:ext cx="0" cy="2119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="" xmlns:a16="http://schemas.microsoft.com/office/drawing/2014/main" id="{E081135A-D7BD-4588-9042-F7FCE9F3684A}"/>
              </a:ext>
            </a:extLst>
          </p:cNvPr>
          <p:cNvSpPr/>
          <p:nvPr/>
        </p:nvSpPr>
        <p:spPr>
          <a:xfrm>
            <a:off x="430333" y="5095714"/>
            <a:ext cx="2275716" cy="42305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결과 파일저장</a:t>
            </a: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="" xmlns:a16="http://schemas.microsoft.com/office/drawing/2014/main" id="{61F06A6A-5870-4BAC-B722-5530FE4DF20D}"/>
              </a:ext>
            </a:extLst>
          </p:cNvPr>
          <p:cNvCxnSpPr>
            <a:stCxn id="36" idx="2"/>
          </p:cNvCxnSpPr>
          <p:nvPr/>
        </p:nvCxnSpPr>
        <p:spPr>
          <a:xfrm>
            <a:off x="1568191" y="5518772"/>
            <a:ext cx="0" cy="2119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="" xmlns:a16="http://schemas.microsoft.com/office/drawing/2014/main" id="{8909FEE9-A4A3-4F2F-9B5E-955B48DCCE7C}"/>
              </a:ext>
            </a:extLst>
          </p:cNvPr>
          <p:cNvSpPr/>
          <p:nvPr/>
        </p:nvSpPr>
        <p:spPr>
          <a:xfrm>
            <a:off x="424356" y="5770019"/>
            <a:ext cx="2275716" cy="42305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/>
              <a:t>문자열 추출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="" xmlns:a16="http://schemas.microsoft.com/office/drawing/2014/main" id="{DE995887-1A90-4644-8466-AA5244963568}"/>
              </a:ext>
            </a:extLst>
          </p:cNvPr>
          <p:cNvSpPr/>
          <p:nvPr/>
        </p:nvSpPr>
        <p:spPr>
          <a:xfrm>
            <a:off x="5891842" y="1733909"/>
            <a:ext cx="2972058" cy="467551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ko-KR" altLang="en-US" sz="1000" b="1" dirty="0" smtClean="0">
                <a:solidFill>
                  <a:schemeClr val="tx1"/>
                </a:solidFill>
              </a:rPr>
              <a:t>리소스 </a:t>
            </a:r>
            <a:r>
              <a:rPr lang="ko-KR" altLang="en-US" sz="1000" b="1" dirty="0">
                <a:solidFill>
                  <a:schemeClr val="tx1"/>
                </a:solidFill>
              </a:rPr>
              <a:t>사용량 수집 및 저장 프로그램 </a:t>
            </a:r>
            <a:r>
              <a:rPr lang="en-US" altLang="ko-KR" sz="1000" b="1" dirty="0">
                <a:solidFill>
                  <a:schemeClr val="tx1"/>
                </a:solidFill>
              </a:rPr>
              <a:t>(</a:t>
            </a:r>
            <a:r>
              <a:rPr lang="ko-KR" altLang="en-US" sz="1000" b="1" dirty="0">
                <a:solidFill>
                  <a:schemeClr val="tx1"/>
                </a:solidFill>
              </a:rPr>
              <a:t>에이전트 및 모니터링 서버</a:t>
            </a:r>
            <a:r>
              <a:rPr lang="en-US" altLang="ko-KR" sz="1000" b="1" dirty="0">
                <a:solidFill>
                  <a:schemeClr val="tx1"/>
                </a:solidFill>
              </a:rPr>
              <a:t>)</a:t>
            </a:r>
            <a:r>
              <a:rPr lang="ko-KR" altLang="en-US" sz="1000" b="1" dirty="0">
                <a:solidFill>
                  <a:schemeClr val="tx1"/>
                </a:solidFill>
              </a:rPr>
              <a:t> 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endParaRPr lang="en-US" altLang="ko-KR" sz="10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000" dirty="0" err="1">
                <a:solidFill>
                  <a:schemeClr val="tx1"/>
                </a:solidFill>
              </a:rPr>
              <a:t>도커</a:t>
            </a:r>
            <a:r>
              <a:rPr lang="ko-KR" altLang="en-US" sz="1000" dirty="0">
                <a:solidFill>
                  <a:schemeClr val="tx1"/>
                </a:solidFill>
              </a:rPr>
              <a:t> 엔진 </a:t>
            </a:r>
            <a:r>
              <a:rPr lang="en-US" altLang="ko-KR" sz="1000" dirty="0">
                <a:solidFill>
                  <a:schemeClr val="tx1"/>
                </a:solidFill>
              </a:rPr>
              <a:t>API</a:t>
            </a:r>
            <a:r>
              <a:rPr lang="ko-KR" altLang="en-US" sz="1000" dirty="0">
                <a:solidFill>
                  <a:schemeClr val="tx1"/>
                </a:solidFill>
              </a:rPr>
              <a:t>를 활용한 컨테이너 리스트 조회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000" dirty="0" err="1">
                <a:solidFill>
                  <a:schemeClr val="tx1"/>
                </a:solidFill>
              </a:rPr>
              <a:t>도커</a:t>
            </a:r>
            <a:r>
              <a:rPr lang="ko-KR" altLang="en-US" sz="1000" dirty="0">
                <a:solidFill>
                  <a:schemeClr val="tx1"/>
                </a:solidFill>
              </a:rPr>
              <a:t> 엔진 </a:t>
            </a:r>
            <a:r>
              <a:rPr lang="en-US" altLang="ko-KR" sz="1000" dirty="0">
                <a:solidFill>
                  <a:schemeClr val="tx1"/>
                </a:solidFill>
              </a:rPr>
              <a:t>API</a:t>
            </a:r>
            <a:r>
              <a:rPr lang="ko-KR" altLang="en-US" sz="1000" dirty="0">
                <a:solidFill>
                  <a:schemeClr val="tx1"/>
                </a:solidFill>
              </a:rPr>
              <a:t>를 활용한 컨테이너의 </a:t>
            </a:r>
            <a:r>
              <a:rPr lang="en-US" altLang="ko-KR" sz="1000" dirty="0">
                <a:solidFill>
                  <a:schemeClr val="tx1"/>
                </a:solidFill>
              </a:rPr>
              <a:t>CPU/MEM </a:t>
            </a:r>
            <a:r>
              <a:rPr lang="ko-KR" altLang="en-US" sz="1000" dirty="0">
                <a:solidFill>
                  <a:schemeClr val="tx1"/>
                </a:solidFill>
              </a:rPr>
              <a:t>사용량 조회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000" dirty="0" err="1">
                <a:solidFill>
                  <a:schemeClr val="tx1"/>
                </a:solidFill>
              </a:rPr>
              <a:t>쿠버네티스</a:t>
            </a:r>
            <a:r>
              <a:rPr lang="ko-KR" altLang="en-US" sz="1000" dirty="0">
                <a:solidFill>
                  <a:schemeClr val="tx1"/>
                </a:solidFill>
              </a:rPr>
              <a:t> 엔진 </a:t>
            </a:r>
            <a:r>
              <a:rPr lang="en-US" altLang="ko-KR" sz="1000" dirty="0">
                <a:solidFill>
                  <a:schemeClr val="tx1"/>
                </a:solidFill>
              </a:rPr>
              <a:t>API</a:t>
            </a:r>
            <a:r>
              <a:rPr lang="ko-KR" altLang="en-US" sz="1000" dirty="0">
                <a:solidFill>
                  <a:schemeClr val="tx1"/>
                </a:solidFill>
              </a:rPr>
              <a:t>를 활용한 컨테이너 리스트 조회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000" dirty="0" err="1">
                <a:solidFill>
                  <a:schemeClr val="tx1"/>
                </a:solidFill>
              </a:rPr>
              <a:t>쿠버네티스</a:t>
            </a:r>
            <a:r>
              <a:rPr lang="ko-KR" altLang="en-US" sz="1000" dirty="0">
                <a:solidFill>
                  <a:schemeClr val="tx1"/>
                </a:solidFill>
              </a:rPr>
              <a:t> 엔진 </a:t>
            </a:r>
            <a:r>
              <a:rPr lang="en-US" altLang="ko-KR" sz="1000" dirty="0">
                <a:solidFill>
                  <a:schemeClr val="tx1"/>
                </a:solidFill>
              </a:rPr>
              <a:t>API</a:t>
            </a:r>
            <a:r>
              <a:rPr lang="ko-KR" altLang="en-US" sz="1000" dirty="0">
                <a:solidFill>
                  <a:schemeClr val="tx1"/>
                </a:solidFill>
              </a:rPr>
              <a:t>를 활용한 컨테이너의 </a:t>
            </a:r>
            <a:r>
              <a:rPr lang="en-US" altLang="ko-KR" sz="1000" dirty="0">
                <a:solidFill>
                  <a:schemeClr val="tx1"/>
                </a:solidFill>
              </a:rPr>
              <a:t>CPU/MEM </a:t>
            </a:r>
            <a:r>
              <a:rPr lang="ko-KR" altLang="en-US" sz="1000" dirty="0">
                <a:solidFill>
                  <a:schemeClr val="tx1"/>
                </a:solidFill>
              </a:rPr>
              <a:t>사용량 조회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solidFill>
                  <a:schemeClr val="tx1"/>
                </a:solidFill>
              </a:rPr>
              <a:t>에이전트는 위의 </a:t>
            </a:r>
            <a:r>
              <a:rPr lang="ko-KR" altLang="en-US" sz="1000" dirty="0" err="1">
                <a:solidFill>
                  <a:schemeClr val="tx1"/>
                </a:solidFill>
              </a:rPr>
              <a:t>도커</a:t>
            </a:r>
            <a:r>
              <a:rPr lang="ko-KR" altLang="en-US" sz="1000" dirty="0">
                <a:solidFill>
                  <a:schemeClr val="tx1"/>
                </a:solidFill>
              </a:rPr>
              <a:t> 및 </a:t>
            </a:r>
            <a:r>
              <a:rPr lang="ko-KR" altLang="en-US" sz="1000" dirty="0" err="1">
                <a:solidFill>
                  <a:schemeClr val="tx1"/>
                </a:solidFill>
              </a:rPr>
              <a:t>쿠버네티스</a:t>
            </a:r>
            <a:r>
              <a:rPr lang="ko-KR" altLang="en-US" sz="1000" dirty="0">
                <a:solidFill>
                  <a:schemeClr val="tx1"/>
                </a:solidFill>
              </a:rPr>
              <a:t> </a:t>
            </a:r>
            <a:r>
              <a:rPr lang="en-US" altLang="ko-KR" sz="1000" dirty="0">
                <a:solidFill>
                  <a:schemeClr val="tx1"/>
                </a:solidFill>
              </a:rPr>
              <a:t>API</a:t>
            </a:r>
            <a:r>
              <a:rPr lang="ko-KR" altLang="en-US" sz="1000" dirty="0">
                <a:solidFill>
                  <a:schemeClr val="tx1"/>
                </a:solidFill>
              </a:rPr>
              <a:t>를 활용한 리소스 사용량 정보 조회 후</a:t>
            </a:r>
            <a:r>
              <a:rPr lang="en-US" altLang="ko-KR" sz="1000" dirty="0">
                <a:solidFill>
                  <a:schemeClr val="tx1"/>
                </a:solidFill>
              </a:rPr>
              <a:t>, JSON</a:t>
            </a:r>
            <a:r>
              <a:rPr lang="ko-KR" altLang="en-US" sz="1000" dirty="0">
                <a:solidFill>
                  <a:schemeClr val="tx1"/>
                </a:solidFill>
              </a:rPr>
              <a:t>으로 변환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solidFill>
                  <a:schemeClr val="tx1"/>
                </a:solidFill>
              </a:rPr>
              <a:t>변환한 데이터를 모니터링 서버로 </a:t>
            </a:r>
            <a:r>
              <a:rPr lang="en-US" altLang="ko-KR" sz="1000" dirty="0" err="1">
                <a:solidFill>
                  <a:schemeClr val="tx1"/>
                </a:solidFill>
              </a:rPr>
              <a:t>RestFul</a:t>
            </a:r>
            <a:r>
              <a:rPr lang="en-US" altLang="ko-KR" sz="1000" dirty="0">
                <a:solidFill>
                  <a:schemeClr val="tx1"/>
                </a:solidFill>
              </a:rPr>
              <a:t> HTTP </a:t>
            </a:r>
            <a:r>
              <a:rPr lang="ko-KR" altLang="en-US" sz="1000" dirty="0">
                <a:solidFill>
                  <a:schemeClr val="tx1"/>
                </a:solidFill>
              </a:rPr>
              <a:t>전송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solidFill>
                  <a:schemeClr val="tx1"/>
                </a:solidFill>
              </a:rPr>
              <a:t>모니터링 서버는 </a:t>
            </a:r>
            <a:r>
              <a:rPr lang="en-US" altLang="ko-KR" sz="1000" dirty="0">
                <a:solidFill>
                  <a:schemeClr val="tx1"/>
                </a:solidFill>
              </a:rPr>
              <a:t>HTTP</a:t>
            </a:r>
            <a:r>
              <a:rPr lang="ko-KR" altLang="en-US" sz="1000" dirty="0">
                <a:solidFill>
                  <a:schemeClr val="tx1"/>
                </a:solidFill>
              </a:rPr>
              <a:t>서버 형태로 구동하며</a:t>
            </a:r>
            <a:r>
              <a:rPr lang="en-US" altLang="ko-KR" sz="1000" dirty="0">
                <a:solidFill>
                  <a:schemeClr val="tx1"/>
                </a:solidFill>
              </a:rPr>
              <a:t>, </a:t>
            </a:r>
            <a:r>
              <a:rPr lang="ko-KR" altLang="en-US" sz="1000" dirty="0">
                <a:solidFill>
                  <a:schemeClr val="tx1"/>
                </a:solidFill>
              </a:rPr>
              <a:t>에이전트의 요청을 항시 대기함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solidFill>
                  <a:schemeClr val="tx1"/>
                </a:solidFill>
              </a:rPr>
              <a:t>모니터링 서버는 에이전트로부터 정보를 수신하고</a:t>
            </a:r>
            <a:r>
              <a:rPr lang="en-US" altLang="ko-KR" sz="1000" dirty="0">
                <a:solidFill>
                  <a:schemeClr val="tx1"/>
                </a:solidFill>
              </a:rPr>
              <a:t>, DB</a:t>
            </a:r>
            <a:r>
              <a:rPr lang="ko-KR" altLang="en-US" sz="1000" dirty="0">
                <a:solidFill>
                  <a:schemeClr val="tx1"/>
                </a:solidFill>
              </a:rPr>
              <a:t>의 각 테이블에 저장함</a:t>
            </a:r>
            <a:endParaRPr lang="en-US" altLang="ko-KR" sz="1000" dirty="0">
              <a:solidFill>
                <a:schemeClr val="tx1"/>
              </a:solidFill>
            </a:endParaRPr>
          </a:p>
        </p:txBody>
      </p:sp>
      <p:grpSp>
        <p:nvGrpSpPr>
          <p:cNvPr id="40" name="그룹 39"/>
          <p:cNvGrpSpPr/>
          <p:nvPr/>
        </p:nvGrpSpPr>
        <p:grpSpPr>
          <a:xfrm>
            <a:off x="258763" y="1309073"/>
            <a:ext cx="8605137" cy="306115"/>
            <a:chOff x="258763" y="1703660"/>
            <a:chExt cx="9380537" cy="338138"/>
          </a:xfrm>
        </p:grpSpPr>
        <p:grpSp>
          <p:nvGrpSpPr>
            <p:cNvPr id="41" name="그룹 40"/>
            <p:cNvGrpSpPr/>
            <p:nvPr/>
          </p:nvGrpSpPr>
          <p:grpSpPr>
            <a:xfrm>
              <a:off x="258763" y="1703660"/>
              <a:ext cx="9380537" cy="338138"/>
              <a:chOff x="154942" y="1794718"/>
              <a:chExt cx="9135867" cy="338138"/>
            </a:xfrm>
          </p:grpSpPr>
          <p:sp>
            <p:nvSpPr>
              <p:cNvPr id="43" name="AutoShape 1288"/>
              <p:cNvSpPr>
                <a:spLocks noChangeArrowheads="1"/>
              </p:cNvSpPr>
              <p:nvPr/>
            </p:nvSpPr>
            <p:spPr bwMode="auto">
              <a:xfrm>
                <a:off x="154942" y="1794718"/>
                <a:ext cx="9135867" cy="338138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just" eaLnBrk="0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sz="1300">
                    <a:solidFill>
                      <a:schemeClr val="tx1"/>
                    </a:solidFill>
                    <a:latin typeface="Arial" pitchFamily="34" charset="0"/>
                    <a:ea typeface="맑은 고딕" pitchFamily="50" charset="-127"/>
                  </a:defRPr>
                </a:lvl1pPr>
                <a:lvl2pPr marL="742950" indent="-28575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8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2pPr>
                <a:lvl3pPr marL="1143000" indent="-22860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4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3pPr>
                <a:lvl4pPr marL="1600200" indent="-22860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4pPr>
                <a:lvl5pPr marL="2057400" indent="-22860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 typeface="Wingdings" pitchFamily="2" charset="2"/>
                  <a:buNone/>
                </a:pPr>
                <a:endParaRPr kumimoji="0" lang="ko-KR" altLang="en-US" sz="1100">
                  <a:solidFill>
                    <a:schemeClr val="bg1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44" name="직사각형 43"/>
              <p:cNvSpPr/>
              <p:nvPr/>
            </p:nvSpPr>
            <p:spPr bwMode="auto">
              <a:xfrm>
                <a:off x="154944" y="1794718"/>
                <a:ext cx="69344" cy="338138"/>
              </a:xfrm>
              <a:prstGeom prst="rect">
                <a:avLst/>
              </a:prstGeom>
              <a:solidFill>
                <a:srgbClr val="223670"/>
              </a:solidFill>
              <a:ln>
                <a:noFill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1" lang="ko-KR" altLang="en-US" sz="800" b="0" i="0" u="none" strike="noStrike" cap="none" normalizeH="0" smtClean="0">
                  <a:ln>
                    <a:noFill/>
                  </a:ln>
                  <a:solidFill>
                    <a:srgbClr val="808080"/>
                  </a:solidFill>
                  <a:effectLst/>
                  <a:latin typeface="+mn-ea"/>
                  <a:ea typeface="+mn-ea"/>
                  <a:cs typeface="Arial" pitchFamily="34" charset="0"/>
                </a:endParaRPr>
              </a:p>
            </p:txBody>
          </p:sp>
        </p:grpSp>
        <p:sp>
          <p:nvSpPr>
            <p:cNvPr id="42" name="제목 1"/>
            <p:cNvSpPr txBox="1">
              <a:spLocks/>
            </p:cNvSpPr>
            <p:nvPr/>
          </p:nvSpPr>
          <p:spPr bwMode="auto">
            <a:xfrm>
              <a:off x="574433" y="1726422"/>
              <a:ext cx="4340660" cy="2719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>
              <a:lvl1pPr algn="just" eaLnBrk="0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sz="1300">
                  <a:solidFill>
                    <a:schemeClr val="tx1"/>
                  </a:solidFill>
                  <a:latin typeface="Arial" pitchFamily="34" charset="0"/>
                  <a:ea typeface="맑은 고딕" pitchFamily="50" charset="-127"/>
                </a:defRPr>
              </a:lvl1pPr>
              <a:lvl2pPr marL="742950" indent="-28575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8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2pPr>
              <a:lvl3pPr marL="1143000" indent="-22860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4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3pPr>
              <a:lvl4pPr marL="1600200" indent="-22860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4pPr>
              <a:lvl5pPr marL="2057400" indent="-22860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9pPr>
            </a:lstStyle>
            <a:p>
              <a:pPr algn="l" eaLnBrk="1" hangingPunct="1">
                <a:spcAft>
                  <a:spcPct val="15000"/>
                </a:spcAft>
                <a:buClr>
                  <a:schemeClr val="tx1"/>
                </a:buClr>
                <a:buFont typeface="Times" pitchFamily="18" charset="0"/>
                <a:buNone/>
              </a:pPr>
              <a:r>
                <a:rPr kumimoji="0" lang="ko-KR" altLang="en-US" sz="1600" b="1" dirty="0" smtClean="0">
                  <a:latin typeface="+mn-ea"/>
                  <a:ea typeface="+mn-ea"/>
                </a:rPr>
                <a:t>컨테이너 자원사용량 수집 알고리즘 명세서</a:t>
              </a:r>
              <a:endParaRPr kumimoji="0" lang="ko-KR" altLang="en-US" sz="1600" b="1" dirty="0"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25532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직사각형 70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3" name="직선 연결선 72"/>
          <p:cNvCxnSpPr/>
          <p:nvPr/>
        </p:nvCxnSpPr>
        <p:spPr>
          <a:xfrm>
            <a:off x="3275856" y="548680"/>
            <a:ext cx="532859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4" name="제목 12"/>
          <p:cNvSpPr txBox="1">
            <a:spLocks/>
          </p:cNvSpPr>
          <p:nvPr/>
        </p:nvSpPr>
        <p:spPr>
          <a:xfrm>
            <a:off x="323528" y="692696"/>
            <a:ext cx="2808312" cy="296631"/>
          </a:xfrm>
          <a:prstGeom prst="rect">
            <a:avLst/>
          </a:prstGeom>
        </p:spPr>
        <p:txBody>
          <a:bodyPr vert="horz" wrap="none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kumimoji="0" lang="ko-KR" altLang="en-US" sz="17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데이터 수집처리 정의서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pic>
        <p:nvPicPr>
          <p:cNvPr id="77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676456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8" name="막힌 원호 77"/>
          <p:cNvSpPr/>
          <p:nvPr/>
        </p:nvSpPr>
        <p:spPr>
          <a:xfrm flipV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8BE1DA1A-5172-1FA8-E413-4D6DBA383A5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56" t="40516" r="21023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="" xmlns:a16="http://schemas.microsoft.com/office/drawing/2014/main" id="{8C78037E-960A-2741-1D42-FAE7F200A937}"/>
              </a:ext>
            </a:extLst>
          </p:cNvPr>
          <p:cNvCxnSpPr/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>
            <a:extLst>
              <a:ext uri="{FF2B5EF4-FFF2-40B4-BE49-F238E27FC236}">
                <a16:creationId xmlns="" xmlns:a16="http://schemas.microsoft.com/office/drawing/2014/main" id="{8F255DDA-58A3-4052-B68F-29E2457A3AAD}"/>
              </a:ext>
            </a:extLst>
          </p:cNvPr>
          <p:cNvSpPr/>
          <p:nvPr/>
        </p:nvSpPr>
        <p:spPr>
          <a:xfrm>
            <a:off x="693712" y="3587166"/>
            <a:ext cx="1488115" cy="50679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 smtClean="0">
                <a:solidFill>
                  <a:schemeClr val="tx1"/>
                </a:solidFill>
              </a:rPr>
              <a:t>컨테이너 </a:t>
            </a:r>
            <a:r>
              <a:rPr lang="ko-KR" altLang="en-US" sz="1050" b="1" dirty="0" err="1">
                <a:solidFill>
                  <a:schemeClr val="tx1"/>
                </a:solidFill>
              </a:rPr>
              <a:t>리스트업</a:t>
            </a:r>
            <a:endParaRPr lang="ko-KR" altLang="en-US" sz="1050" b="1" dirty="0">
              <a:solidFill>
                <a:schemeClr val="tx1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="" xmlns:a16="http://schemas.microsoft.com/office/drawing/2014/main" id="{44C535E2-961B-41E2-BAEC-070D4FF9851F}"/>
              </a:ext>
            </a:extLst>
          </p:cNvPr>
          <p:cNvSpPr/>
          <p:nvPr/>
        </p:nvSpPr>
        <p:spPr>
          <a:xfrm>
            <a:off x="1334386" y="4275171"/>
            <a:ext cx="1488115" cy="50679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schemeClr val="tx1"/>
                </a:solidFill>
              </a:rPr>
              <a:t>실행상태 조회</a:t>
            </a:r>
          </a:p>
        </p:txBody>
      </p:sp>
      <p:sp>
        <p:nvSpPr>
          <p:cNvPr id="16" name="타원 15">
            <a:extLst>
              <a:ext uri="{FF2B5EF4-FFF2-40B4-BE49-F238E27FC236}">
                <a16:creationId xmlns="" xmlns:a16="http://schemas.microsoft.com/office/drawing/2014/main" id="{5486D315-1BDD-4933-8955-C6600E90E7D3}"/>
              </a:ext>
            </a:extLst>
          </p:cNvPr>
          <p:cNvSpPr/>
          <p:nvPr/>
        </p:nvSpPr>
        <p:spPr>
          <a:xfrm>
            <a:off x="2032245" y="4989323"/>
            <a:ext cx="1488115" cy="50679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b="1" dirty="0">
                <a:solidFill>
                  <a:schemeClr val="tx1"/>
                </a:solidFill>
              </a:rPr>
              <a:t>CPU/MEM</a:t>
            </a:r>
            <a:r>
              <a:rPr lang="ko-KR" altLang="en-US" sz="1050" b="1">
                <a:solidFill>
                  <a:schemeClr val="tx1"/>
                </a:solidFill>
              </a:rPr>
              <a:t>상태조회</a:t>
            </a:r>
            <a:endParaRPr lang="ko-KR" altLang="en-US" sz="1050" b="1" dirty="0">
              <a:solidFill>
                <a:schemeClr val="tx1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="" xmlns:a16="http://schemas.microsoft.com/office/drawing/2014/main" id="{5AC638D0-918E-439F-A273-400EB98DE3DE}"/>
              </a:ext>
            </a:extLst>
          </p:cNvPr>
          <p:cNvSpPr/>
          <p:nvPr/>
        </p:nvSpPr>
        <p:spPr>
          <a:xfrm>
            <a:off x="3131840" y="5703475"/>
            <a:ext cx="1488115" cy="50679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 smtClean="0">
                <a:solidFill>
                  <a:schemeClr val="tx1"/>
                </a:solidFill>
              </a:rPr>
              <a:t>데이터 수집처리</a:t>
            </a:r>
            <a:endParaRPr lang="ko-KR" altLang="en-US" sz="1050" b="1" dirty="0">
              <a:solidFill>
                <a:schemeClr val="tx1"/>
              </a:solidFill>
            </a:endParaRPr>
          </a:p>
        </p:txBody>
      </p:sp>
      <p:cxnSp>
        <p:nvCxnSpPr>
          <p:cNvPr id="18" name="꺾인 연결선 5">
            <a:extLst>
              <a:ext uri="{FF2B5EF4-FFF2-40B4-BE49-F238E27FC236}">
                <a16:creationId xmlns="" xmlns:a16="http://schemas.microsoft.com/office/drawing/2014/main" id="{FD8971A8-6EE5-4F0D-80B3-7F2889A5B4A4}"/>
              </a:ext>
            </a:extLst>
          </p:cNvPr>
          <p:cNvCxnSpPr>
            <a:stCxn id="14" idx="4"/>
            <a:endCxn id="15" idx="0"/>
          </p:cNvCxnSpPr>
          <p:nvPr/>
        </p:nvCxnSpPr>
        <p:spPr>
          <a:xfrm rot="16200000" flipH="1">
            <a:off x="1667502" y="3864228"/>
            <a:ext cx="181211" cy="640674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꺾인 연결선 7">
            <a:extLst>
              <a:ext uri="{FF2B5EF4-FFF2-40B4-BE49-F238E27FC236}">
                <a16:creationId xmlns="" xmlns:a16="http://schemas.microsoft.com/office/drawing/2014/main" id="{55971452-90BA-4CB4-97B8-B377A83B3CE4}"/>
              </a:ext>
            </a:extLst>
          </p:cNvPr>
          <p:cNvCxnSpPr>
            <a:stCxn id="15" idx="4"/>
            <a:endCxn id="16" idx="0"/>
          </p:cNvCxnSpPr>
          <p:nvPr/>
        </p:nvCxnSpPr>
        <p:spPr>
          <a:xfrm rot="16200000" flipH="1">
            <a:off x="2323694" y="4536714"/>
            <a:ext cx="207358" cy="69785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꺾인 연결선 9">
            <a:extLst>
              <a:ext uri="{FF2B5EF4-FFF2-40B4-BE49-F238E27FC236}">
                <a16:creationId xmlns="" xmlns:a16="http://schemas.microsoft.com/office/drawing/2014/main" id="{F9B93F17-411C-4231-9C1C-E0577DFA452E}"/>
              </a:ext>
            </a:extLst>
          </p:cNvPr>
          <p:cNvCxnSpPr>
            <a:stCxn id="16" idx="4"/>
            <a:endCxn id="17" idx="0"/>
          </p:cNvCxnSpPr>
          <p:nvPr/>
        </p:nvCxnSpPr>
        <p:spPr>
          <a:xfrm rot="16200000" flipH="1">
            <a:off x="3222421" y="5049998"/>
            <a:ext cx="207358" cy="1099595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09039F41-EDCA-4CED-BE47-B25C899EB8CC}"/>
              </a:ext>
            </a:extLst>
          </p:cNvPr>
          <p:cNvSpPr/>
          <p:nvPr/>
        </p:nvSpPr>
        <p:spPr>
          <a:xfrm>
            <a:off x="948133" y="1305658"/>
            <a:ext cx="7728323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900" dirty="0"/>
              <a:t>CONTAINER ID        IMAGE               COMMAND             CREATED             STATUS              PORTS                    NAMES</a:t>
            </a:r>
          </a:p>
          <a:p>
            <a:r>
              <a:rPr lang="en-US" altLang="ko-KR" sz="900" dirty="0"/>
              <a:t>92fa8a7637fd        tomcat              "catalina.sh run"   3 seconds ago       Up 2 seconds        0.0.0.0:8084-&gt;8080/</a:t>
            </a:r>
            <a:r>
              <a:rPr lang="en-US" altLang="ko-KR" sz="900" dirty="0" err="1"/>
              <a:t>tcp</a:t>
            </a:r>
            <a:r>
              <a:rPr lang="en-US" altLang="ko-KR" sz="900" dirty="0"/>
              <a:t>   tomcat4</a:t>
            </a:r>
          </a:p>
          <a:p>
            <a:r>
              <a:rPr lang="en-US" altLang="ko-KR" sz="900" dirty="0"/>
              <a:t>5e9ab6f3284e        tomcat              "catalina.sh run"   8 seconds ago       Up 7 seconds        0.0.0.0:8083-&gt;8080/</a:t>
            </a:r>
            <a:r>
              <a:rPr lang="en-US" altLang="ko-KR" sz="900" dirty="0" err="1"/>
              <a:t>tcp</a:t>
            </a:r>
            <a:r>
              <a:rPr lang="en-US" altLang="ko-KR" sz="900" dirty="0"/>
              <a:t>   tomcat3</a:t>
            </a:r>
          </a:p>
          <a:p>
            <a:r>
              <a:rPr lang="en-US" altLang="ko-KR" sz="900" dirty="0"/>
              <a:t>efddaa815859        tomcat              "catalina.sh run"   14 seconds ago      Up 13 seconds       0.0.0.0:8082-&gt;8080/</a:t>
            </a:r>
            <a:r>
              <a:rPr lang="en-US" altLang="ko-KR" sz="900" dirty="0" err="1"/>
              <a:t>tcp</a:t>
            </a:r>
            <a:r>
              <a:rPr lang="en-US" altLang="ko-KR" sz="900" dirty="0"/>
              <a:t>   tomcat2</a:t>
            </a:r>
          </a:p>
          <a:p>
            <a:r>
              <a:rPr lang="en-US" altLang="ko-KR" sz="900" dirty="0"/>
              <a:t>2e053f0eb545        tomcat              "catalina.sh run"   19 seconds ago      Up 18 seconds       0.0.0.0:8081-&gt;8080/</a:t>
            </a:r>
            <a:r>
              <a:rPr lang="en-US" altLang="ko-KR" sz="900" dirty="0" err="1"/>
              <a:t>tcp</a:t>
            </a:r>
            <a:r>
              <a:rPr lang="en-US" altLang="ko-KR" sz="900" dirty="0"/>
              <a:t>   tomcat1</a:t>
            </a:r>
          </a:p>
          <a:p>
            <a:r>
              <a:rPr lang="en-US" altLang="ko-KR" sz="900" dirty="0"/>
              <a:t>e7ee7459c297        tomcat              "catalina.sh run"   48 seconds ago      Up 47 seconds       0.0.0.0:8080-&gt;8080/</a:t>
            </a:r>
            <a:r>
              <a:rPr lang="en-US" altLang="ko-KR" sz="900" dirty="0" err="1"/>
              <a:t>tcp</a:t>
            </a:r>
            <a:r>
              <a:rPr lang="en-US" altLang="ko-KR" sz="900" dirty="0"/>
              <a:t>   tomcat</a:t>
            </a:r>
          </a:p>
          <a:p>
            <a:endParaRPr lang="en-US" altLang="ko-KR" sz="900" dirty="0"/>
          </a:p>
          <a:p>
            <a:endParaRPr lang="en-US" altLang="ko-KR" sz="900" dirty="0"/>
          </a:p>
          <a:p>
            <a:r>
              <a:rPr lang="en-US" altLang="ko-KR" sz="900" dirty="0"/>
              <a:t>CONTAINER           CPU %               MEM USAGE / LIMIT       MEM %               NET I/O             BLOCK I/O           PIDS</a:t>
            </a:r>
          </a:p>
          <a:p>
            <a:r>
              <a:rPr lang="en-US" altLang="ko-KR" sz="900" dirty="0"/>
              <a:t>92fa8a7637fd        0.12%               67.4 </a:t>
            </a:r>
            <a:r>
              <a:rPr lang="en-US" altLang="ko-KR" sz="900" dirty="0" err="1"/>
              <a:t>MiB</a:t>
            </a:r>
            <a:r>
              <a:rPr lang="en-US" altLang="ko-KR" sz="900" dirty="0"/>
              <a:t> / 3.686 </a:t>
            </a:r>
            <a:r>
              <a:rPr lang="en-US" altLang="ko-KR" sz="900" dirty="0" err="1"/>
              <a:t>GiB</a:t>
            </a:r>
            <a:r>
              <a:rPr lang="en-US" altLang="ko-KR" sz="900" dirty="0"/>
              <a:t>    1.79%               718 B / 648 B       0 B / 0 B           36</a:t>
            </a:r>
          </a:p>
          <a:p>
            <a:r>
              <a:rPr lang="en-US" altLang="ko-KR" sz="900" dirty="0"/>
              <a:t>5e9ab6f3284e        0.14%               67.95 </a:t>
            </a:r>
            <a:r>
              <a:rPr lang="en-US" altLang="ko-KR" sz="900" dirty="0" err="1"/>
              <a:t>MiB</a:t>
            </a:r>
            <a:r>
              <a:rPr lang="en-US" altLang="ko-KR" sz="900" dirty="0"/>
              <a:t> / 3.686 </a:t>
            </a:r>
            <a:r>
              <a:rPr lang="en-US" altLang="ko-KR" sz="900" dirty="0" err="1"/>
              <a:t>GiB</a:t>
            </a:r>
            <a:r>
              <a:rPr lang="en-US" altLang="ko-KR" sz="900" dirty="0"/>
              <a:t>   1.80%               1.37 kB / 648 B     0 B / 0 B           35</a:t>
            </a:r>
          </a:p>
          <a:p>
            <a:r>
              <a:rPr lang="en-US" altLang="ko-KR" sz="900" dirty="0"/>
              <a:t>efddaa815859        0.11%               68.24 </a:t>
            </a:r>
            <a:r>
              <a:rPr lang="en-US" altLang="ko-KR" sz="900" dirty="0" err="1"/>
              <a:t>MiB</a:t>
            </a:r>
            <a:r>
              <a:rPr lang="en-US" altLang="ko-KR" sz="900" dirty="0"/>
              <a:t> / 3.686 </a:t>
            </a:r>
            <a:r>
              <a:rPr lang="en-US" altLang="ko-KR" sz="900" dirty="0" err="1"/>
              <a:t>GiB</a:t>
            </a:r>
            <a:r>
              <a:rPr lang="en-US" altLang="ko-KR" sz="900" dirty="0"/>
              <a:t>   1.81%               2.08 kB / 648 B     0 B / 0 B           35</a:t>
            </a:r>
          </a:p>
          <a:p>
            <a:r>
              <a:rPr lang="en-US" altLang="ko-KR" sz="900" dirty="0"/>
              <a:t>2e053f0eb545        0.17%               69.45 </a:t>
            </a:r>
            <a:r>
              <a:rPr lang="en-US" altLang="ko-KR" sz="900" dirty="0" err="1"/>
              <a:t>MiB</a:t>
            </a:r>
            <a:r>
              <a:rPr lang="en-US" altLang="ko-KR" sz="900" dirty="0"/>
              <a:t> / 3.686 </a:t>
            </a:r>
            <a:r>
              <a:rPr lang="en-US" altLang="ko-KR" sz="900" dirty="0" err="1"/>
              <a:t>GiB</a:t>
            </a:r>
            <a:r>
              <a:rPr lang="en-US" altLang="ko-KR" sz="900" dirty="0"/>
              <a:t>   1.84%               2.59 kB / 648 B     0 B / 0 B           35</a:t>
            </a:r>
          </a:p>
          <a:p>
            <a:r>
              <a:rPr lang="en-US" altLang="ko-KR" sz="900" dirty="0"/>
              <a:t>e7ee7459c297        0.10%               69.59 </a:t>
            </a:r>
            <a:r>
              <a:rPr lang="en-US" altLang="ko-KR" sz="900" dirty="0" err="1"/>
              <a:t>MiB</a:t>
            </a:r>
            <a:r>
              <a:rPr lang="en-US" altLang="ko-KR" sz="900" dirty="0"/>
              <a:t> / 3.686 </a:t>
            </a:r>
            <a:r>
              <a:rPr lang="en-US" altLang="ko-KR" sz="900" dirty="0" err="1"/>
              <a:t>GiB</a:t>
            </a:r>
            <a:r>
              <a:rPr lang="en-US" altLang="ko-KR" sz="900" dirty="0"/>
              <a:t>   1.84%               5 kB / 648 B        156 kB / 0 B        35</a:t>
            </a:r>
            <a:endParaRPr lang="ko-KR" altLang="en-US" sz="900" dirty="0"/>
          </a:p>
        </p:txBody>
      </p:sp>
      <p:cxnSp>
        <p:nvCxnSpPr>
          <p:cNvPr id="22" name="꺾인 연결선 17">
            <a:extLst>
              <a:ext uri="{FF2B5EF4-FFF2-40B4-BE49-F238E27FC236}">
                <a16:creationId xmlns="" xmlns:a16="http://schemas.microsoft.com/office/drawing/2014/main" id="{CF99890A-B85B-4E14-9FC4-E3A6F379934C}"/>
              </a:ext>
            </a:extLst>
          </p:cNvPr>
          <p:cNvCxnSpPr>
            <a:stCxn id="21" idx="1"/>
            <a:endCxn id="14" idx="0"/>
          </p:cNvCxnSpPr>
          <p:nvPr/>
        </p:nvCxnSpPr>
        <p:spPr>
          <a:xfrm rot="10800000" flipH="1" flipV="1">
            <a:off x="948132" y="2321320"/>
            <a:ext cx="489637" cy="1265845"/>
          </a:xfrm>
          <a:prstGeom prst="bentConnector4">
            <a:avLst>
              <a:gd name="adj1" fmla="val -46688"/>
              <a:gd name="adj2" fmla="val 9011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948132" y="1305658"/>
            <a:ext cx="6760607" cy="207415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5626149" y="3617790"/>
            <a:ext cx="224232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800" dirty="0"/>
              <a:t>{</a:t>
            </a:r>
          </a:p>
          <a:p>
            <a:r>
              <a:rPr lang="ko-KR" altLang="en-US" sz="800" dirty="0"/>
              <a:t>  "host": {</a:t>
            </a:r>
          </a:p>
          <a:p>
            <a:r>
              <a:rPr lang="ko-KR" altLang="en-US" sz="800" dirty="0"/>
              <a:t>    "host_name": "K8S-Cluster",</a:t>
            </a:r>
          </a:p>
          <a:p>
            <a:r>
              <a:rPr lang="ko-KR" altLang="en-US" sz="800" dirty="0"/>
              <a:t>    "cpu_percentage": 3.9,</a:t>
            </a:r>
          </a:p>
          <a:p>
            <a:r>
              <a:rPr lang="ko-KR" altLang="en-US" sz="800" dirty="0"/>
              <a:t>    "cpu_cores": 16,</a:t>
            </a:r>
          </a:p>
          <a:p>
            <a:r>
              <a:rPr lang="ko-KR" altLang="en-US" sz="800" dirty="0"/>
              <a:t>    "cpu_threads": 32,</a:t>
            </a:r>
          </a:p>
          <a:p>
            <a:r>
              <a:rPr lang="ko-KR" altLang="en-US" sz="800" dirty="0"/>
              <a:t>    "memory_usage": 18.1,</a:t>
            </a:r>
          </a:p>
          <a:p>
            <a:r>
              <a:rPr lang="ko-KR" altLang="en-US" sz="800" dirty="0"/>
              <a:t>    "memory_percentage": 57.9,</a:t>
            </a:r>
          </a:p>
          <a:p>
            <a:r>
              <a:rPr lang="ko-KR" altLang="en-US" sz="800" dirty="0"/>
              <a:t>    "get_datetime": "2025-06-23 03:02:50"</a:t>
            </a:r>
          </a:p>
          <a:p>
            <a:r>
              <a:rPr lang="ko-KR" altLang="en-US" sz="800" dirty="0"/>
              <a:t>  },</a:t>
            </a:r>
          </a:p>
          <a:p>
            <a:r>
              <a:rPr lang="ko-KR" altLang="en-US" sz="800" dirty="0"/>
              <a:t>  "containers": [</a:t>
            </a:r>
          </a:p>
          <a:p>
            <a:r>
              <a:rPr lang="ko-KR" altLang="en-US" sz="800" dirty="0"/>
              <a:t>    {</a:t>
            </a:r>
          </a:p>
          <a:p>
            <a:r>
              <a:rPr lang="ko-KR" altLang="en-US" sz="800" dirty="0"/>
              <a:t>      "engine_type": "k8s",</a:t>
            </a:r>
          </a:p>
          <a:p>
            <a:r>
              <a:rPr lang="ko-KR" altLang="en-US" sz="800" dirty="0"/>
              <a:t>      "cluster_name": "K8S-Cluster",</a:t>
            </a:r>
          </a:p>
          <a:p>
            <a:r>
              <a:rPr lang="ko-KR" altLang="en-US" sz="800" dirty="0"/>
              <a:t>      "node_name": "K8S-Cluster",</a:t>
            </a:r>
          </a:p>
          <a:p>
            <a:r>
              <a:rPr lang="ko-KR" altLang="en-US" sz="800" dirty="0"/>
              <a:t>      "container_name": "tomcat3",</a:t>
            </a:r>
          </a:p>
          <a:p>
            <a:r>
              <a:rPr lang="ko-KR" altLang="en-US" sz="800" dirty="0"/>
              <a:t>      "status": "exited",</a:t>
            </a:r>
          </a:p>
          <a:p>
            <a:r>
              <a:rPr lang="ko-KR" altLang="en-US" sz="800" dirty="0"/>
              <a:t>      "cpu_percentage": 0,</a:t>
            </a:r>
          </a:p>
          <a:p>
            <a:r>
              <a:rPr lang="ko-KR" altLang="en-US" sz="800" dirty="0"/>
              <a:t>      "memory_usage": 0,</a:t>
            </a:r>
          </a:p>
          <a:p>
            <a:r>
              <a:rPr lang="ko-KR" altLang="en-US" sz="800" dirty="0"/>
              <a:t>      "memory_percentage": 0,</a:t>
            </a:r>
          </a:p>
          <a:p>
            <a:r>
              <a:rPr lang="ko-KR" altLang="en-US" sz="800" dirty="0"/>
              <a:t>      "get_datetime": "2025-06-23 03:02:47"</a:t>
            </a:r>
          </a:p>
          <a:p>
            <a:r>
              <a:rPr lang="ko-KR" altLang="en-US" sz="800" dirty="0"/>
              <a:t>    </a:t>
            </a:r>
            <a:r>
              <a:rPr lang="ko-KR" altLang="en-US" sz="800" dirty="0" smtClean="0"/>
              <a:t>}</a:t>
            </a:r>
            <a:endParaRPr lang="ko-KR" altLang="en-US" sz="800" dirty="0"/>
          </a:p>
          <a:p>
            <a:r>
              <a:rPr lang="ko-KR" altLang="en-US" sz="800" dirty="0"/>
              <a:t>  ]</a:t>
            </a:r>
          </a:p>
          <a:p>
            <a:r>
              <a:rPr lang="ko-KR" altLang="en-US" sz="800" dirty="0"/>
              <a:t>}</a:t>
            </a:r>
          </a:p>
        </p:txBody>
      </p:sp>
      <p:sp>
        <p:nvSpPr>
          <p:cNvPr id="48" name="직사각형 47"/>
          <p:cNvSpPr/>
          <p:nvPr/>
        </p:nvSpPr>
        <p:spPr>
          <a:xfrm>
            <a:off x="5533415" y="3560722"/>
            <a:ext cx="2175324" cy="321118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/>
          <p:cNvSpPr txBox="1"/>
          <p:nvPr/>
        </p:nvSpPr>
        <p:spPr>
          <a:xfrm>
            <a:off x="3968632" y="5032003"/>
            <a:ext cx="15336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Python Dictionary &amp; </a:t>
            </a:r>
            <a:r>
              <a:rPr lang="en-US" altLang="ko-KR" sz="1100" dirty="0" err="1" smtClean="0"/>
              <a:t>Json</a:t>
            </a:r>
            <a:r>
              <a:rPr lang="en-US" altLang="ko-KR" sz="1100" dirty="0" smtClean="0"/>
              <a:t> </a:t>
            </a:r>
            <a:r>
              <a:rPr lang="ko-KR" altLang="en-US" sz="1100" dirty="0" smtClean="0"/>
              <a:t>형태 변환 후 서버 전송 및 </a:t>
            </a:r>
            <a:r>
              <a:rPr lang="en-US" altLang="ko-KR" sz="1100" dirty="0" smtClean="0"/>
              <a:t>DB</a:t>
            </a:r>
            <a:r>
              <a:rPr lang="ko-KR" altLang="en-US" sz="1100" dirty="0" smtClean="0"/>
              <a:t>저장</a:t>
            </a:r>
            <a:endParaRPr lang="ko-KR" altLang="en-US" sz="1100" dirty="0"/>
          </a:p>
        </p:txBody>
      </p:sp>
      <p:sp>
        <p:nvSpPr>
          <p:cNvPr id="50" name="TextBox 49"/>
          <p:cNvSpPr txBox="1"/>
          <p:nvPr/>
        </p:nvSpPr>
        <p:spPr>
          <a:xfrm>
            <a:off x="2273075" y="3628102"/>
            <a:ext cx="280361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Cloud Native API</a:t>
            </a:r>
            <a:r>
              <a:rPr lang="ko-KR" altLang="en-US" sz="1100" dirty="0" smtClean="0"/>
              <a:t>를 활용하여 컨테이너 리스트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실행상태</a:t>
            </a:r>
            <a:r>
              <a:rPr lang="en-US" altLang="ko-KR" sz="1100" dirty="0" smtClean="0"/>
              <a:t>,  CPU/MEM </a:t>
            </a:r>
            <a:r>
              <a:rPr lang="ko-KR" altLang="en-US" sz="1100" dirty="0" smtClean="0"/>
              <a:t>상태 조회 </a:t>
            </a:r>
            <a:endParaRPr lang="en-US" altLang="ko-KR" sz="1100" dirty="0" smtClean="0"/>
          </a:p>
          <a:p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9184541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/>
          <p:cNvCxnSpPr/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3275856" y="548680"/>
            <a:ext cx="532859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9" name="제목 12"/>
          <p:cNvSpPr txBox="1">
            <a:spLocks/>
          </p:cNvSpPr>
          <p:nvPr/>
        </p:nvSpPr>
        <p:spPr>
          <a:xfrm>
            <a:off x="323528" y="692696"/>
            <a:ext cx="2808312" cy="2966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lang="ko-KR" altLang="en-US" sz="1700" b="1" dirty="0">
                <a:solidFill>
                  <a:schemeClr val="bg1"/>
                </a:solidFill>
                <a:latin typeface="+mn-ea"/>
                <a:cs typeface="+mj-cs"/>
              </a:rPr>
              <a:t>프로그램 </a:t>
            </a:r>
            <a:r>
              <a:rPr lang="en-US" altLang="ko-KR" sz="1700" b="1" dirty="0">
                <a:solidFill>
                  <a:schemeClr val="bg1"/>
                </a:solidFill>
                <a:latin typeface="+mn-ea"/>
                <a:cs typeface="+mj-cs"/>
              </a:rPr>
              <a:t>- </a:t>
            </a:r>
            <a:r>
              <a:rPr kumimoji="0" lang="ko-KR" altLang="en-US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목록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676456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" name="막힌 원호 34"/>
          <p:cNvSpPr/>
          <p:nvPr/>
        </p:nvSpPr>
        <p:spPr>
          <a:xfrm flipV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30A0C524-B087-4D8C-D006-DCF244C9ECF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56" t="40516" r="21023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</p:spPr>
      </p:pic>
      <p:graphicFrame>
        <p:nvGraphicFramePr>
          <p:cNvPr id="12" name="표 11">
            <a:extLst>
              <a:ext uri="{FF2B5EF4-FFF2-40B4-BE49-F238E27FC236}">
                <a16:creationId xmlns="" xmlns:a16="http://schemas.microsoft.com/office/drawing/2014/main" id="{AE2B6FB3-E3B8-4B7D-A30D-8CAC5F7DC3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6389204"/>
              </p:ext>
            </p:extLst>
          </p:nvPr>
        </p:nvGraphicFramePr>
        <p:xfrm>
          <a:off x="323528" y="1700745"/>
          <a:ext cx="8547580" cy="4580433"/>
        </p:xfrm>
        <a:graphic>
          <a:graphicData uri="http://schemas.openxmlformats.org/drawingml/2006/table">
            <a:tbl>
              <a:tblPr/>
              <a:tblGrid>
                <a:gridCol w="168150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65618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5209894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523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프로그램 목록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D6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기능번호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D6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기능 명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D6ED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52341">
                <a:tc rowSpan="6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dirty="0"/>
                        <a:t>리소스 사용량 수집 및 저장 프로그램</a:t>
                      </a:r>
                      <a:endParaRPr lang="en-US" altLang="ko-KR" sz="1200" dirty="0"/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(AGENT/SERVER)</a:t>
                      </a: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AGENT-01</a:t>
                      </a: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시스템의 자원할당량 조회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52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AGENT-02</a:t>
                      </a: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도커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 컨테이너의 목록 </a:t>
                      </a:r>
                      <a:r>
                        <a:rPr lang="ko-KR" altLang="en-US" sz="1200" kern="0" spc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조회 및 </a:t>
                      </a:r>
                      <a:r>
                        <a:rPr lang="ko-KR" altLang="en-US" sz="1200" kern="0" spc="0" dirty="0" err="1" smtClean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컨테이너별</a:t>
                      </a:r>
                      <a:r>
                        <a:rPr lang="ko-KR" altLang="en-US" sz="1200" kern="0" spc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 </a:t>
                      </a:r>
                      <a:r>
                        <a:rPr lang="en-US" altLang="ko-KR" sz="1200" kern="0" spc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CPU/MEM</a:t>
                      </a:r>
                      <a:r>
                        <a:rPr lang="en-US" altLang="ko-KR" sz="1200" kern="0" spc="0" baseline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 </a:t>
                      </a:r>
                      <a:r>
                        <a:rPr lang="ko-KR" altLang="en-US" sz="1200" kern="0" spc="0" baseline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사용량 조회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52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AGENT-03</a:t>
                      </a: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/>
                          <a:cs typeface="+mn-cs"/>
                        </a:rPr>
                        <a:t>쿠버네티스</a:t>
                      </a:r>
                      <a:r>
                        <a:rPr lang="ko-KR" altLang="en-US" sz="1200" kern="0" spc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/>
                          <a:cs typeface="+mn-cs"/>
                        </a:rPr>
                        <a:t> </a:t>
                      </a:r>
                      <a:r>
                        <a:rPr lang="en-US" altLang="ko-KR" sz="1200" kern="0" spc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/>
                          <a:cs typeface="+mn-cs"/>
                        </a:rPr>
                        <a:t>POD</a:t>
                      </a:r>
                      <a:r>
                        <a:rPr lang="ko-KR" altLang="en-US" sz="1200" kern="0" spc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/>
                          <a:cs typeface="+mn-cs"/>
                        </a:rPr>
                        <a:t>의 목록 조회 및 </a:t>
                      </a:r>
                      <a:r>
                        <a:rPr lang="ko-KR" altLang="en-US" sz="1200" kern="0" spc="0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/>
                          <a:cs typeface="+mn-cs"/>
                        </a:rPr>
                        <a:t>컨테이너별</a:t>
                      </a:r>
                      <a:r>
                        <a:rPr lang="ko-KR" altLang="en-US" sz="1200" kern="0" spc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/>
                          <a:cs typeface="+mn-cs"/>
                        </a:rPr>
                        <a:t> </a:t>
                      </a:r>
                      <a:r>
                        <a:rPr lang="en-US" altLang="ko-KR" sz="1200" kern="0" spc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/>
                          <a:cs typeface="+mn-cs"/>
                        </a:rPr>
                        <a:t>CPU/MEM</a:t>
                      </a:r>
                      <a:r>
                        <a:rPr lang="en-US" altLang="ko-KR" sz="1200" kern="0" spc="0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/>
                          <a:cs typeface="+mn-cs"/>
                        </a:rPr>
                        <a:t> </a:t>
                      </a:r>
                      <a:r>
                        <a:rPr lang="ko-KR" altLang="en-US" sz="1200" kern="0" spc="0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/>
                          <a:cs typeface="+mn-cs"/>
                        </a:rPr>
                        <a:t>사용량 조회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52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AGENT-04</a:t>
                      </a: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수집데이터를 </a:t>
                      </a:r>
                      <a:r>
                        <a:rPr lang="en-US" altLang="ko-KR" sz="1200" kern="0" spc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SERVER</a:t>
                      </a:r>
                      <a:r>
                        <a:rPr lang="ko-KR" altLang="en-US" sz="1200" kern="0" spc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로 </a:t>
                      </a:r>
                      <a:r>
                        <a:rPr lang="en-US" altLang="ko-KR" sz="1200" kern="0" spc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HTTP</a:t>
                      </a:r>
                      <a:r>
                        <a:rPr lang="en-US" altLang="ko-KR" sz="1200" kern="0" spc="0" baseline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 </a:t>
                      </a:r>
                      <a:r>
                        <a:rPr lang="ko-KR" altLang="en-US" sz="1200" kern="0" spc="0" baseline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전송</a:t>
                      </a:r>
                      <a:r>
                        <a:rPr lang="ko-KR" altLang="en-US" sz="1200" kern="0" spc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 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52341"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SERVER-01</a:t>
                      </a:r>
                      <a:endParaRPr lang="en-US" altLang="ko-KR" sz="12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AGENT</a:t>
                      </a:r>
                      <a:r>
                        <a:rPr lang="ko-KR" altLang="en-US" sz="1200" kern="0" spc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의 요청 대기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52341"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SERVER-02</a:t>
                      </a:r>
                      <a:endParaRPr lang="en-US" altLang="ko-KR" sz="120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AGENT</a:t>
                      </a:r>
                      <a:r>
                        <a:rPr lang="ko-KR" altLang="en-US" sz="1200" kern="0" spc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로부터 수집한 데이터를 </a:t>
                      </a:r>
                      <a:r>
                        <a:rPr lang="en-US" altLang="ko-KR" sz="1200" kern="0" spc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DB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에 저장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(INSERT)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3"/>
                  </a:ext>
                </a:extLst>
              </a:tr>
              <a:tr h="352341">
                <a:tc rowSpan="6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시각화대시보드</a:t>
                      </a:r>
                      <a:endParaRPr lang="en-US" altLang="ko-KR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(DASHBOARD)</a:t>
                      </a: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DASHBOARD</a:t>
                      </a: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-01</a:t>
                      </a: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DB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에 저장된 시스템 자원 할당량 조회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52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DASHBOARD</a:t>
                      </a: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-02</a:t>
                      </a: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DB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에 저장된 </a:t>
                      </a:r>
                      <a:r>
                        <a:rPr lang="ko-KR" altLang="en-US" sz="1200" kern="0" spc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컨테이너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개수 조회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52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DASHBOARD</a:t>
                      </a: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-03</a:t>
                      </a: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DB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에 저장된 </a:t>
                      </a:r>
                      <a:r>
                        <a:rPr lang="ko-KR" altLang="en-US" sz="1200" kern="0" spc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실행중인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컨테이너 개수 조회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352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DASHBOARD</a:t>
                      </a: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-04</a:t>
                      </a: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중지된 컨테이너 목록 조회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352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DASHBOARD</a:t>
                      </a: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-05</a:t>
                      </a: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컨테이너별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 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CPU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맑은 고딕"/>
                        </a:rPr>
                        <a:t> 사용량 조회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352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DASHBOARD</a:t>
                      </a: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-06</a:t>
                      </a: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/>
                          <a:cs typeface="+mn-cs"/>
                        </a:rPr>
                        <a:t>컨테이너별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/>
                          <a:cs typeface="+mn-cs"/>
                        </a:rPr>
                        <a:t> 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/>
                          <a:cs typeface="+mn-cs"/>
                        </a:rPr>
                        <a:t>MEM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/>
                          <a:cs typeface="+mn-cs"/>
                        </a:rPr>
                        <a:t>사용량 조회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42251" marR="42251" marT="11681" marB="1168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</a:tbl>
          </a:graphicData>
        </a:graphic>
      </p:graphicFrame>
      <p:grpSp>
        <p:nvGrpSpPr>
          <p:cNvPr id="10" name="그룹 9"/>
          <p:cNvGrpSpPr/>
          <p:nvPr/>
        </p:nvGrpSpPr>
        <p:grpSpPr>
          <a:xfrm>
            <a:off x="258763" y="1309073"/>
            <a:ext cx="8605137" cy="306115"/>
            <a:chOff x="258763" y="1703660"/>
            <a:chExt cx="9380537" cy="338138"/>
          </a:xfrm>
        </p:grpSpPr>
        <p:grpSp>
          <p:nvGrpSpPr>
            <p:cNvPr id="11" name="그룹 10"/>
            <p:cNvGrpSpPr/>
            <p:nvPr/>
          </p:nvGrpSpPr>
          <p:grpSpPr>
            <a:xfrm>
              <a:off x="258763" y="1703660"/>
              <a:ext cx="9380537" cy="338138"/>
              <a:chOff x="154942" y="1794718"/>
              <a:chExt cx="9135867" cy="338138"/>
            </a:xfrm>
          </p:grpSpPr>
          <p:sp>
            <p:nvSpPr>
              <p:cNvPr id="15" name="AutoShape 1288"/>
              <p:cNvSpPr>
                <a:spLocks noChangeArrowheads="1"/>
              </p:cNvSpPr>
              <p:nvPr/>
            </p:nvSpPr>
            <p:spPr bwMode="auto">
              <a:xfrm>
                <a:off x="154942" y="1794718"/>
                <a:ext cx="9135867" cy="338138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just" eaLnBrk="0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sz="1300">
                    <a:solidFill>
                      <a:schemeClr val="tx1"/>
                    </a:solidFill>
                    <a:latin typeface="Arial" pitchFamily="34" charset="0"/>
                    <a:ea typeface="맑은 고딕" pitchFamily="50" charset="-127"/>
                  </a:defRPr>
                </a:lvl1pPr>
                <a:lvl2pPr marL="742950" indent="-28575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8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2pPr>
                <a:lvl3pPr marL="1143000" indent="-22860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4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3pPr>
                <a:lvl4pPr marL="1600200" indent="-22860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4pPr>
                <a:lvl5pPr marL="2057400" indent="-22860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 typeface="Wingdings" pitchFamily="2" charset="2"/>
                  <a:buNone/>
                </a:pPr>
                <a:endParaRPr kumimoji="0" lang="ko-KR" altLang="en-US" sz="1100">
                  <a:solidFill>
                    <a:schemeClr val="bg1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16" name="직사각형 15"/>
              <p:cNvSpPr/>
              <p:nvPr/>
            </p:nvSpPr>
            <p:spPr bwMode="auto">
              <a:xfrm>
                <a:off x="154944" y="1794718"/>
                <a:ext cx="69344" cy="338138"/>
              </a:xfrm>
              <a:prstGeom prst="rect">
                <a:avLst/>
              </a:prstGeom>
              <a:solidFill>
                <a:srgbClr val="223670"/>
              </a:solidFill>
              <a:ln>
                <a:noFill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1" lang="ko-KR" altLang="en-US" sz="800" b="0" i="0" u="none" strike="noStrike" cap="none" normalizeH="0" smtClean="0">
                  <a:ln>
                    <a:noFill/>
                  </a:ln>
                  <a:solidFill>
                    <a:srgbClr val="808080"/>
                  </a:solidFill>
                  <a:effectLst/>
                  <a:latin typeface="+mn-ea"/>
                  <a:ea typeface="+mn-ea"/>
                  <a:cs typeface="Arial" pitchFamily="34" charset="0"/>
                </a:endParaRPr>
              </a:p>
            </p:txBody>
          </p:sp>
        </p:grpSp>
        <p:sp>
          <p:nvSpPr>
            <p:cNvPr id="13" name="제목 1"/>
            <p:cNvSpPr txBox="1">
              <a:spLocks/>
            </p:cNvSpPr>
            <p:nvPr/>
          </p:nvSpPr>
          <p:spPr bwMode="auto">
            <a:xfrm>
              <a:off x="574433" y="1726422"/>
              <a:ext cx="1420676" cy="2719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>
              <a:lvl1pPr algn="just" eaLnBrk="0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sz="1300">
                  <a:solidFill>
                    <a:schemeClr val="tx1"/>
                  </a:solidFill>
                  <a:latin typeface="Arial" pitchFamily="34" charset="0"/>
                  <a:ea typeface="맑은 고딕" pitchFamily="50" charset="-127"/>
                </a:defRPr>
              </a:lvl1pPr>
              <a:lvl2pPr marL="742950" indent="-28575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8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2pPr>
              <a:lvl3pPr marL="1143000" indent="-22860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4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3pPr>
              <a:lvl4pPr marL="1600200" indent="-22860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4pPr>
              <a:lvl5pPr marL="2057400" indent="-22860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9pPr>
            </a:lstStyle>
            <a:p>
              <a:pPr algn="l" eaLnBrk="1" hangingPunct="1">
                <a:spcAft>
                  <a:spcPct val="15000"/>
                </a:spcAft>
                <a:buClr>
                  <a:schemeClr val="tx1"/>
                </a:buClr>
                <a:buFont typeface="Times" pitchFamily="18" charset="0"/>
                <a:buNone/>
              </a:pPr>
              <a:r>
                <a:rPr kumimoji="0" lang="ko-KR" altLang="en-US" sz="1600" b="1" dirty="0" smtClean="0">
                  <a:latin typeface="+mn-ea"/>
                  <a:ea typeface="+mn-ea"/>
                </a:rPr>
                <a:t>프로그램 목록</a:t>
              </a:r>
              <a:endParaRPr kumimoji="0" lang="ko-KR" altLang="en-US" sz="1600" b="1" dirty="0"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86049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5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67" name="Google Shape;367;p25"/>
          <p:cNvCxnSpPr/>
          <p:nvPr/>
        </p:nvCxnSpPr>
        <p:spPr>
          <a:xfrm>
            <a:off x="424356" y="541195"/>
            <a:ext cx="2591728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8" name="Google Shape;368;p25"/>
          <p:cNvCxnSpPr/>
          <p:nvPr/>
        </p:nvCxnSpPr>
        <p:spPr>
          <a:xfrm>
            <a:off x="3275856" y="548680"/>
            <a:ext cx="5328592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9" name="Google Shape;369;p25"/>
          <p:cNvSpPr txBox="1"/>
          <p:nvPr/>
        </p:nvSpPr>
        <p:spPr>
          <a:xfrm>
            <a:off x="323528" y="692696"/>
            <a:ext cx="2808312" cy="296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lgun Gothic"/>
              <a:buNone/>
            </a:pPr>
            <a:r>
              <a:rPr lang="ko-KR" sz="17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프로그램 - 목록</a:t>
            </a:r>
            <a:endParaRPr sz="17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70" name="Google Shape;370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25"/>
          <p:cNvSpPr/>
          <p:nvPr/>
        </p:nvSpPr>
        <p:spPr>
          <a:xfrm rot="10800000" flipH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373" name="Google Shape;373;p25"/>
          <p:cNvGraphicFramePr/>
          <p:nvPr>
            <p:extLst>
              <p:ext uri="{D42A27DB-BD31-4B8C-83A1-F6EECF244321}">
                <p14:modId xmlns:p14="http://schemas.microsoft.com/office/powerpoint/2010/main" val="1618502891"/>
              </p:ext>
            </p:extLst>
          </p:nvPr>
        </p:nvGraphicFramePr>
        <p:xfrm>
          <a:off x="323528" y="1817440"/>
          <a:ext cx="8547600" cy="3415050"/>
        </p:xfrm>
        <a:graphic>
          <a:graphicData uri="http://schemas.openxmlformats.org/drawingml/2006/table">
            <a:tbl>
              <a:tblPr>
                <a:noFill/>
                <a:tableStyleId>{9417B79F-D67D-4E88-A5AB-B50FA86BCA52}</a:tableStyleId>
              </a:tblPr>
              <a:tblGrid>
                <a:gridCol w="1233550"/>
                <a:gridCol w="2726900"/>
                <a:gridCol w="4587150"/>
              </a:tblGrid>
              <a:tr h="379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b="1" u="none" strike="noStrike" cap="none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모듈</a:t>
                      </a:r>
                      <a:r>
                        <a:rPr lang="ko-KR" sz="1200" b="1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분류</a:t>
                      </a:r>
                      <a:endParaRPr sz="1200" b="1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42250" marR="42250" marT="11675" marB="1167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1D6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프로그램명</a:t>
                      </a:r>
                      <a:endParaRPr sz="1200" b="1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42250" marR="42250" marT="11675" marB="1167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1D6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설명</a:t>
                      </a:r>
                      <a:endParaRPr sz="1200" b="1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42250" marR="42250" marT="11675" marB="1167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1D6ED"/>
                    </a:solidFill>
                  </a:tcPr>
                </a:tc>
              </a:tr>
              <a:tr h="379450"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BackEnd</a:t>
                      </a:r>
                      <a:endParaRPr sz="1400" u="none" strike="noStrike" cap="none"/>
                    </a:p>
                  </a:txBody>
                  <a:tcPr marL="42250" marR="42250" marT="11675" marB="1167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app.py</a:t>
                      </a:r>
                      <a:endParaRPr sz="120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42250" marR="42250" marT="11675" marB="1167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Flask 기반의 메인 서버 애플리케이션 (API 엔드포인트 정의)</a:t>
                      </a:r>
                      <a:endParaRPr sz="120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42250" marR="42250" marT="11675" marB="1167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794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database.py</a:t>
                      </a:r>
                      <a:endParaRPr sz="120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42250" marR="42250" marT="11675" marB="1167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MariaDB 연결 및 데이터 CRUD(생성,조회,수정,삭제) 관리</a:t>
                      </a:r>
                      <a:endParaRPr sz="120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42250" marR="42250" marT="11675" marB="1167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794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models.py</a:t>
                      </a:r>
                      <a:endParaRPr sz="120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42250" marR="42250" marT="11675" marB="1167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데이터베이스 테이블과 매핑되는 데이터 모델 정의</a:t>
                      </a:r>
                      <a:endParaRPr sz="120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42250" marR="42250" marT="11675" marB="1167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794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Agent</a:t>
                      </a:r>
                      <a:endParaRPr sz="1400" u="none" strike="noStrike" cap="none"/>
                    </a:p>
                  </a:txBody>
                  <a:tcPr marL="42250" marR="42250" marT="11675" marB="1167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agent.py</a:t>
                      </a:r>
                      <a:endParaRPr sz="1400" u="none" strike="noStrike" cap="none"/>
                    </a:p>
                  </a:txBody>
                  <a:tcPr marL="42250" marR="42250" marT="11675" marB="1167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컨테이너 자원 사용량을 수집하여 서버로 전송하는 메인 스크립트</a:t>
                      </a:r>
                      <a:endParaRPr sz="120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42250" marR="42250" marT="11675" marB="1167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794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collector.py</a:t>
                      </a:r>
                      <a:endParaRPr sz="12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42250" marR="42250" marT="11675" marB="1167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 u="none" strike="noStrike" cap="none">
                          <a:solidFill>
                            <a:schemeClr val="dk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kubernetes-client</a:t>
                      </a:r>
                      <a:r>
                        <a:rPr lang="ko-KR" sz="1100" u="none" strike="noStrike" cap="none">
                          <a:solidFill>
                            <a:schemeClr val="dk1"/>
                          </a:solidFill>
                        </a:rPr>
                        <a:t>를 이용한 실제 데이터 수집 로직</a:t>
                      </a:r>
                      <a:endParaRPr sz="120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42250" marR="42250" marT="11675" marB="1167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79450"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FrontEnd</a:t>
                      </a:r>
                      <a:endParaRPr sz="1400" u="none" strike="noStrike" cap="none"/>
                    </a:p>
                  </a:txBody>
                  <a:tcPr marL="42250" marR="42250" marT="11675" marB="1167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index.html</a:t>
                      </a:r>
                      <a:endParaRPr sz="1400" u="none" strike="noStrike" cap="none"/>
                    </a:p>
                  </a:txBody>
                  <a:tcPr marL="42250" marR="42250" marT="11675" marB="1167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대시보드의 전체적인 구조를 정의하는 메인 페이지</a:t>
                      </a:r>
                      <a:endParaRPr sz="120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42250" marR="42250" marT="11675" marB="1167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794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dashboard.js</a:t>
                      </a:r>
                      <a:endParaRPr sz="1400" u="none" strike="noStrike" cap="none"/>
                    </a:p>
                  </a:txBody>
                  <a:tcPr marL="42250" marR="42250" marT="11675" marB="1167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서버 API를 호출하고 Chart.js를 이용해 차트를 그리는 스크립트</a:t>
                      </a:r>
                      <a:endParaRPr sz="120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42250" marR="42250" marT="11675" marB="1167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794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style.css</a:t>
                      </a:r>
                      <a:endParaRPr sz="1400" u="none" strike="noStrike" cap="none"/>
                    </a:p>
                  </a:txBody>
                  <a:tcPr marL="42250" marR="42250" marT="11675" marB="1167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대시보드의</a:t>
                      </a:r>
                      <a:r>
                        <a:rPr lang="ko-KR" sz="1200" u="none" strike="noStrike" cap="none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디자인 및 레이아웃을 정의하는 스타일시트</a:t>
                      </a:r>
                      <a:endParaRPr sz="120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42250" marR="42250" marT="11675" marB="1167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pic>
        <p:nvPicPr>
          <p:cNvPr id="375" name="Google Shape;375;p25"/>
          <p:cNvPicPr preferRelativeResize="0"/>
          <p:nvPr/>
        </p:nvPicPr>
        <p:blipFill rotWithShape="1">
          <a:blip r:embed="rId4">
            <a:alphaModFix/>
          </a:blip>
          <a:srcRect l="21956" t="40516" r="21023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그룹 11"/>
          <p:cNvGrpSpPr/>
          <p:nvPr/>
        </p:nvGrpSpPr>
        <p:grpSpPr>
          <a:xfrm>
            <a:off x="258763" y="1309073"/>
            <a:ext cx="8605137" cy="306115"/>
            <a:chOff x="258763" y="1703660"/>
            <a:chExt cx="9380537" cy="338138"/>
          </a:xfrm>
        </p:grpSpPr>
        <p:grpSp>
          <p:nvGrpSpPr>
            <p:cNvPr id="13" name="그룹 12"/>
            <p:cNvGrpSpPr/>
            <p:nvPr/>
          </p:nvGrpSpPr>
          <p:grpSpPr>
            <a:xfrm>
              <a:off x="258763" y="1703660"/>
              <a:ext cx="9380537" cy="338138"/>
              <a:chOff x="154942" y="1794718"/>
              <a:chExt cx="9135867" cy="338138"/>
            </a:xfrm>
          </p:grpSpPr>
          <p:sp>
            <p:nvSpPr>
              <p:cNvPr id="15" name="AutoShape 1288"/>
              <p:cNvSpPr>
                <a:spLocks noChangeArrowheads="1"/>
              </p:cNvSpPr>
              <p:nvPr/>
            </p:nvSpPr>
            <p:spPr bwMode="auto">
              <a:xfrm>
                <a:off x="154942" y="1794718"/>
                <a:ext cx="9135867" cy="338138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just" eaLnBrk="0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sz="1300">
                    <a:solidFill>
                      <a:schemeClr val="tx1"/>
                    </a:solidFill>
                    <a:latin typeface="Arial" pitchFamily="34" charset="0"/>
                    <a:ea typeface="맑은 고딕" pitchFamily="50" charset="-127"/>
                  </a:defRPr>
                </a:lvl1pPr>
                <a:lvl2pPr marL="742950" indent="-28575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8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2pPr>
                <a:lvl3pPr marL="1143000" indent="-22860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4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3pPr>
                <a:lvl4pPr marL="1600200" indent="-22860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4pPr>
                <a:lvl5pPr marL="2057400" indent="-22860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 typeface="Wingdings" pitchFamily="2" charset="2"/>
                  <a:buNone/>
                </a:pPr>
                <a:endParaRPr kumimoji="0" lang="ko-KR" altLang="en-US" sz="1100">
                  <a:solidFill>
                    <a:schemeClr val="bg1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16" name="직사각형 15"/>
              <p:cNvSpPr/>
              <p:nvPr/>
            </p:nvSpPr>
            <p:spPr bwMode="auto">
              <a:xfrm>
                <a:off x="154944" y="1794718"/>
                <a:ext cx="69344" cy="338138"/>
              </a:xfrm>
              <a:prstGeom prst="rect">
                <a:avLst/>
              </a:prstGeom>
              <a:solidFill>
                <a:srgbClr val="223670"/>
              </a:solidFill>
              <a:ln>
                <a:noFill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1" lang="ko-KR" altLang="en-US" sz="800" b="0" i="0" u="none" strike="noStrike" cap="none" normalizeH="0" smtClean="0">
                  <a:ln>
                    <a:noFill/>
                  </a:ln>
                  <a:solidFill>
                    <a:srgbClr val="808080"/>
                  </a:solidFill>
                  <a:effectLst/>
                  <a:latin typeface="+mn-ea"/>
                  <a:ea typeface="+mn-ea"/>
                  <a:cs typeface="Arial" pitchFamily="34" charset="0"/>
                </a:endParaRPr>
              </a:p>
            </p:txBody>
          </p:sp>
        </p:grpSp>
        <p:sp>
          <p:nvSpPr>
            <p:cNvPr id="14" name="제목 1"/>
            <p:cNvSpPr txBox="1">
              <a:spLocks/>
            </p:cNvSpPr>
            <p:nvPr/>
          </p:nvSpPr>
          <p:spPr bwMode="auto">
            <a:xfrm>
              <a:off x="574433" y="1726422"/>
              <a:ext cx="2442932" cy="2719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>
              <a:lvl1pPr algn="just" eaLnBrk="0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sz="1300">
                  <a:solidFill>
                    <a:schemeClr val="tx1"/>
                  </a:solidFill>
                  <a:latin typeface="Arial" pitchFamily="34" charset="0"/>
                  <a:ea typeface="맑은 고딕" pitchFamily="50" charset="-127"/>
                </a:defRPr>
              </a:lvl1pPr>
              <a:lvl2pPr marL="742950" indent="-28575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8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2pPr>
              <a:lvl3pPr marL="1143000" indent="-22860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4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3pPr>
              <a:lvl4pPr marL="1600200" indent="-22860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4pPr>
              <a:lvl5pPr marL="2057400" indent="-22860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9pPr>
            </a:lstStyle>
            <a:p>
              <a:pPr algn="l" eaLnBrk="1" hangingPunct="1">
                <a:spcAft>
                  <a:spcPct val="15000"/>
                </a:spcAft>
                <a:buClr>
                  <a:schemeClr val="tx1"/>
                </a:buClr>
                <a:buFont typeface="Times" pitchFamily="18" charset="0"/>
                <a:buNone/>
              </a:pPr>
              <a:r>
                <a:rPr kumimoji="0" lang="ko-KR" altLang="en-US" sz="1600" b="1" dirty="0" smtClean="0">
                  <a:latin typeface="+mn-ea"/>
                  <a:ea typeface="+mn-ea"/>
                </a:rPr>
                <a:t>프로그램 목록 </a:t>
              </a:r>
              <a:r>
                <a:rPr kumimoji="0" lang="en-US" altLang="ko-KR" sz="1600" b="1" dirty="0" smtClean="0">
                  <a:latin typeface="+mn-ea"/>
                  <a:ea typeface="+mn-ea"/>
                </a:rPr>
                <a:t>– </a:t>
              </a:r>
              <a:r>
                <a:rPr kumimoji="0" lang="ko-KR" altLang="en-US" sz="1600" b="1" dirty="0" smtClean="0">
                  <a:latin typeface="+mn-ea"/>
                  <a:ea typeface="+mn-ea"/>
                </a:rPr>
                <a:t>모듈 </a:t>
              </a:r>
              <a:r>
                <a:rPr kumimoji="0" lang="ko-KR" altLang="en-US" sz="1600" b="1" dirty="0" err="1" smtClean="0">
                  <a:latin typeface="+mn-ea"/>
                  <a:ea typeface="+mn-ea"/>
                </a:rPr>
                <a:t>뷰</a:t>
              </a:r>
              <a:endParaRPr kumimoji="0" lang="ko-KR" altLang="en-US" sz="1600" b="1" dirty="0">
                <a:latin typeface="+mn-ea"/>
                <a:ea typeface="+mn-ea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381965" y="5411165"/>
            <a:ext cx="5836854" cy="6983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 smtClean="0"/>
              <a:t>프로그램 목록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모듈 </a:t>
            </a:r>
            <a:r>
              <a:rPr lang="ko-KR" altLang="en-US" b="1" dirty="0" err="1" smtClean="0"/>
              <a:t>뷰</a:t>
            </a:r>
            <a:endParaRPr lang="en-US" altLang="ko-KR" b="1" dirty="0" smtClean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smtClean="0"/>
              <a:t>관리</a:t>
            </a:r>
            <a:r>
              <a:rPr lang="en-US" altLang="ko-KR" dirty="0" smtClean="0"/>
              <a:t>/</a:t>
            </a:r>
            <a:r>
              <a:rPr lang="ko-KR" altLang="en-US" dirty="0" smtClean="0"/>
              <a:t>모니터링 </a:t>
            </a:r>
            <a:r>
              <a:rPr lang="en-US" altLang="ko-KR" dirty="0" smtClean="0"/>
              <a:t>UI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Full Stack </a:t>
            </a:r>
            <a:r>
              <a:rPr lang="ko-KR" altLang="en-US" dirty="0" smtClean="0"/>
              <a:t>구성도 측면의 목록을 별도로 정의함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6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81" name="Google Shape;381;p26"/>
          <p:cNvCxnSpPr/>
          <p:nvPr/>
        </p:nvCxnSpPr>
        <p:spPr>
          <a:xfrm>
            <a:off x="424356" y="541195"/>
            <a:ext cx="2591728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2" name="Google Shape;382;p26"/>
          <p:cNvCxnSpPr/>
          <p:nvPr/>
        </p:nvCxnSpPr>
        <p:spPr>
          <a:xfrm>
            <a:off x="3275856" y="548680"/>
            <a:ext cx="5328592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83" name="Google Shape;383;p26"/>
          <p:cNvSpPr txBox="1"/>
          <p:nvPr/>
        </p:nvSpPr>
        <p:spPr>
          <a:xfrm>
            <a:off x="323528" y="692696"/>
            <a:ext cx="2880320" cy="296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ko-KR" sz="17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테이블 정의서 </a:t>
            </a:r>
            <a:r>
              <a:rPr lang="en-US" altLang="ko-KR" sz="1700" b="1" i="0" u="none" strike="noStrike" cap="none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–</a:t>
            </a:r>
            <a:r>
              <a:rPr lang="ko-KR" sz="1700" b="1" i="0" u="none" strike="noStrike" cap="none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ERD</a:t>
            </a:r>
            <a:r>
              <a:rPr lang="en-US" altLang="ko-KR" sz="17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7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(1)</a:t>
            </a:r>
            <a:endParaRPr sz="17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84" name="Google Shape;384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26"/>
          <p:cNvSpPr/>
          <p:nvPr/>
        </p:nvSpPr>
        <p:spPr>
          <a:xfrm rot="10800000" flipH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86" name="Google Shape;386;p26"/>
          <p:cNvSpPr/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87" name="Google Shape;387;p26"/>
          <p:cNvPicPr preferRelativeResize="0"/>
          <p:nvPr/>
        </p:nvPicPr>
        <p:blipFill rotWithShape="1">
          <a:blip r:embed="rId4">
            <a:alphaModFix/>
          </a:blip>
          <a:srcRect l="21956" t="40516" r="21023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89" name="Google Shape;389;p26"/>
          <p:cNvGraphicFramePr/>
          <p:nvPr>
            <p:extLst>
              <p:ext uri="{D42A27DB-BD31-4B8C-83A1-F6EECF244321}">
                <p14:modId xmlns:p14="http://schemas.microsoft.com/office/powerpoint/2010/main" val="930249618"/>
              </p:ext>
            </p:extLst>
          </p:nvPr>
        </p:nvGraphicFramePr>
        <p:xfrm>
          <a:off x="544009" y="1700014"/>
          <a:ext cx="7458556" cy="1676250"/>
        </p:xfrm>
        <a:graphic>
          <a:graphicData uri="http://schemas.openxmlformats.org/drawingml/2006/table">
            <a:tbl>
              <a:tblPr>
                <a:noFill/>
                <a:tableStyleId>{A944A2DA-B6F1-4C16-B914-6BD8BF3E9B86}</a:tableStyleId>
              </a:tblPr>
              <a:tblGrid>
                <a:gridCol w="1464199"/>
                <a:gridCol w="1614668"/>
                <a:gridCol w="1510497"/>
                <a:gridCol w="2869192"/>
              </a:tblGrid>
              <a:tr h="2151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 err="1"/>
                        <a:t>컬럼명</a:t>
                      </a:r>
                      <a:r>
                        <a:rPr lang="ko-KR" sz="1000" u="none" strike="noStrike" cap="none" dirty="0"/>
                        <a:t> 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데이터타입 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제약조건 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설명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</a:tr>
              <a:tr h="2151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altLang="ko-KR" sz="1000" u="none" strike="noStrike" cap="none" dirty="0" err="1" smtClean="0"/>
                        <a:t>node_id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VARCHAR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/>
                        <a:t>PK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데이터 식별을 위한 고유 ID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</a:tr>
              <a:tr h="23726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altLang="ko-KR" sz="1000" u="none" strike="noStrike" cap="none" dirty="0" err="1" smtClean="0"/>
                        <a:t>node_name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/>
                        <a:t>VARCHAR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 smtClean="0"/>
                        <a:t>NOT </a:t>
                      </a:r>
                      <a:r>
                        <a:rPr lang="ko-KR" sz="1000" u="none" strike="noStrike" cap="none" dirty="0"/>
                        <a:t>NULL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 smtClean="0"/>
                        <a:t>노드</a:t>
                      </a:r>
                      <a:r>
                        <a:rPr lang="ko-KR" altLang="en-US" sz="1000" u="none" strike="noStrike" cap="none" dirty="0" smtClean="0"/>
                        <a:t> 서버 이름</a:t>
                      </a:r>
                      <a:r>
                        <a:rPr lang="en-US" altLang="ko-KR" sz="1000" u="none" strike="noStrike" cap="none" dirty="0" smtClean="0"/>
                        <a:t>(</a:t>
                      </a:r>
                      <a:r>
                        <a:rPr lang="en-US" altLang="ko-KR" sz="1000" u="none" strike="noStrike" cap="none" dirty="0" err="1" smtClean="0"/>
                        <a:t>HostName</a:t>
                      </a:r>
                      <a:r>
                        <a:rPr lang="en-US" altLang="ko-KR" sz="1000" u="none" strike="noStrike" cap="none" dirty="0" smtClean="0"/>
                        <a:t>)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</a:tr>
              <a:tr h="2151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altLang="ko-KR" sz="1000" u="none" strike="noStrike" cap="none" dirty="0" err="1" smtClean="0"/>
                        <a:t>ip_address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altLang="ko-KR" sz="1000" u="none" strike="noStrike" cap="none" dirty="0" smtClean="0"/>
                        <a:t>VARCHAR</a:t>
                      </a:r>
                      <a:endParaRPr lang="en-US" altLang="ko-KR"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/>
                        <a:t>NOT NULL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 smtClean="0"/>
                        <a:t>노드</a:t>
                      </a:r>
                      <a:r>
                        <a:rPr lang="ko-KR" altLang="en-US" sz="1000" u="none" strike="noStrike" cap="none" dirty="0" smtClean="0"/>
                        <a:t> 서버의 </a:t>
                      </a:r>
                      <a:r>
                        <a:rPr lang="en-US" altLang="ko-KR" sz="1000" u="none" strike="noStrike" cap="none" dirty="0" smtClean="0"/>
                        <a:t>IP</a:t>
                      </a:r>
                      <a:r>
                        <a:rPr lang="en-US" altLang="ko-KR" sz="1000" u="none" strike="noStrike" cap="none" baseline="0" dirty="0" smtClean="0"/>
                        <a:t> Address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</a:tr>
              <a:tr h="2151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altLang="ko-KR" sz="1000" u="none" strike="noStrike" cap="none" dirty="0" smtClean="0"/>
                        <a:t>status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altLang="ko-KR" sz="1000" u="none" strike="noStrike" cap="none" dirty="0" smtClean="0"/>
                        <a:t>VARCHAR</a:t>
                      </a:r>
                      <a:endParaRPr lang="en-US" altLang="ko-KR"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/>
                        <a:t>NOT NULL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 smtClean="0"/>
                        <a:t>노드</a:t>
                      </a:r>
                      <a:r>
                        <a:rPr lang="ko-KR" altLang="en-US" sz="1000" u="none" strike="noStrike" cap="none" dirty="0" smtClean="0"/>
                        <a:t> 서버의 상태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graphicFrame>
        <p:nvGraphicFramePr>
          <p:cNvPr id="12" name="Google Shape;389;p26"/>
          <p:cNvGraphicFramePr/>
          <p:nvPr>
            <p:extLst>
              <p:ext uri="{D42A27DB-BD31-4B8C-83A1-F6EECF244321}">
                <p14:modId xmlns:p14="http://schemas.microsoft.com/office/powerpoint/2010/main" val="414658128"/>
              </p:ext>
            </p:extLst>
          </p:nvPr>
        </p:nvGraphicFramePr>
        <p:xfrm>
          <a:off x="544009" y="4135284"/>
          <a:ext cx="7458556" cy="2011500"/>
        </p:xfrm>
        <a:graphic>
          <a:graphicData uri="http://schemas.openxmlformats.org/drawingml/2006/table">
            <a:tbl>
              <a:tblPr>
                <a:noFill/>
                <a:tableStyleId>{A944A2DA-B6F1-4C16-B914-6BD8BF3E9B86}</a:tableStyleId>
              </a:tblPr>
              <a:tblGrid>
                <a:gridCol w="1464199"/>
                <a:gridCol w="1614668"/>
                <a:gridCol w="1510497"/>
                <a:gridCol w="2869192"/>
              </a:tblGrid>
              <a:tr h="2151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 err="1"/>
                        <a:t>컬럼명</a:t>
                      </a:r>
                      <a:r>
                        <a:rPr lang="ko-KR" sz="1000" u="none" strike="noStrike" cap="none" dirty="0"/>
                        <a:t> 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데이터타입 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제약조건 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설명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</a:tr>
              <a:tr h="2151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strike="noStrike" cap="none" dirty="0" err="1" smtClean="0"/>
                        <a:t>container_id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altLang="ko-KR" sz="1000" u="none" strike="noStrike" cap="none" dirty="0" smtClean="0"/>
                        <a:t>VARCHAR</a:t>
                      </a:r>
                      <a:endParaRPr lang="en-US" altLang="ko-KR"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/>
                        <a:t>PK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/>
                        <a:t>데이터 식별을 위한 고유 ID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</a:tr>
              <a:tr h="23726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altLang="ko-KR" sz="1000" u="none" strike="noStrike" cap="none" dirty="0" err="1" smtClean="0"/>
                        <a:t>container_name</a:t>
                      </a:r>
                      <a:endParaRPr lang="en-US" altLang="ko-KR"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/>
                        <a:t>VARCHAR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 smtClean="0"/>
                        <a:t>NOT </a:t>
                      </a:r>
                      <a:r>
                        <a:rPr lang="ko-KR" sz="1000" u="none" strike="noStrike" cap="none" dirty="0"/>
                        <a:t>NULL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 smtClean="0"/>
                        <a:t>컨테이너명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</a:tr>
              <a:tr h="2151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altLang="ko-KR" sz="1000" u="none" strike="noStrike" cap="none" dirty="0" smtClean="0"/>
                        <a:t>image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altLang="ko-KR" sz="1000" u="none" strike="noStrike" cap="none" dirty="0" smtClean="0"/>
                        <a:t>VARCHAR</a:t>
                      </a:r>
                      <a:endParaRPr lang="en-US" altLang="ko-KR"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NOT NULL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smtClean="0"/>
                        <a:t>컨테이너의 </a:t>
                      </a:r>
                      <a:r>
                        <a:rPr lang="en-US" altLang="ko-KR" sz="1000" u="none" strike="noStrike" cap="none" dirty="0" smtClean="0"/>
                        <a:t>base image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</a:tr>
              <a:tr h="2151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status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altLang="ko-KR" sz="1000" u="none" strike="noStrike" cap="none" dirty="0" smtClean="0"/>
                        <a:t>VARCHAR</a:t>
                      </a:r>
                      <a:endParaRPr lang="en-US" altLang="ko-KR"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/>
                        <a:t>NOT NULL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smtClean="0"/>
                        <a:t>컨테이너의 실행 상태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</a:tr>
              <a:tr h="2151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altLang="ko-KR" sz="1000" u="none" strike="noStrike" cap="none" dirty="0" err="1" smtClean="0"/>
                        <a:t>node_id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altLang="ko-KR" sz="1000" u="none" strike="noStrike" cap="none" dirty="0" smtClean="0"/>
                        <a:t>VARCHAR</a:t>
                      </a:r>
                      <a:endParaRPr lang="en-US" altLang="ko-KR"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altLang="ko-KR" sz="1000" u="none" strike="noStrike" cap="none" dirty="0" smtClean="0"/>
                        <a:t>FK, </a:t>
                      </a:r>
                      <a:r>
                        <a:rPr lang="ko-KR" sz="1000" u="none" strike="noStrike" cap="none" dirty="0" smtClean="0"/>
                        <a:t>NOT </a:t>
                      </a:r>
                      <a:r>
                        <a:rPr lang="ko-KR" sz="1000" u="none" strike="noStrike" cap="none" dirty="0"/>
                        <a:t>NULL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smtClean="0"/>
                        <a:t>컨테이너가 배포된 </a:t>
                      </a:r>
                      <a:r>
                        <a:rPr lang="ko-KR" altLang="en-US" sz="1000" u="none" strike="noStrike" cap="none" dirty="0" err="1" smtClean="0"/>
                        <a:t>노드서버</a:t>
                      </a:r>
                      <a:r>
                        <a:rPr lang="ko-KR" altLang="en-US" sz="1000" u="none" strike="noStrike" cap="none" dirty="0" smtClean="0"/>
                        <a:t> </a:t>
                      </a:r>
                      <a:r>
                        <a:rPr lang="en-US" altLang="ko-KR" sz="1000" u="none" strike="noStrike" cap="none" dirty="0" smtClean="0"/>
                        <a:t>ID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468773" y="1360240"/>
            <a:ext cx="14285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테이블 </a:t>
            </a:r>
            <a:r>
              <a:rPr lang="en-US" altLang="ko-KR" b="1" dirty="0" smtClean="0"/>
              <a:t>: Nodes</a:t>
            </a:r>
            <a:endParaRPr lang="ko-KR" alt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68773" y="3782347"/>
            <a:ext cx="18165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테이블 </a:t>
            </a:r>
            <a:r>
              <a:rPr lang="en-US" altLang="ko-KR" b="1" dirty="0" smtClean="0"/>
              <a:t>: Containers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5801781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6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81" name="Google Shape;381;p26"/>
          <p:cNvCxnSpPr/>
          <p:nvPr/>
        </p:nvCxnSpPr>
        <p:spPr>
          <a:xfrm>
            <a:off x="424356" y="541195"/>
            <a:ext cx="2591728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2" name="Google Shape;382;p26"/>
          <p:cNvCxnSpPr/>
          <p:nvPr/>
        </p:nvCxnSpPr>
        <p:spPr>
          <a:xfrm>
            <a:off x="3275856" y="548680"/>
            <a:ext cx="5328592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83" name="Google Shape;383;p26"/>
          <p:cNvSpPr txBox="1"/>
          <p:nvPr/>
        </p:nvSpPr>
        <p:spPr>
          <a:xfrm>
            <a:off x="323528" y="692696"/>
            <a:ext cx="2880320" cy="296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ko-KR" sz="17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테이블 정의서 </a:t>
            </a:r>
            <a:r>
              <a:rPr lang="en-US" altLang="ko-KR" sz="1700" b="1" i="0" u="none" strike="noStrike" cap="none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–</a:t>
            </a:r>
            <a:r>
              <a:rPr lang="ko-KR" sz="1700" b="1" i="0" u="none" strike="noStrike" cap="none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ERD</a:t>
            </a:r>
            <a:r>
              <a:rPr lang="en-US" altLang="ko-KR" sz="1700" b="1" i="0" u="none" strike="noStrike" cap="none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(2)</a:t>
            </a:r>
            <a:endParaRPr sz="17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84" name="Google Shape;384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26"/>
          <p:cNvSpPr/>
          <p:nvPr/>
        </p:nvSpPr>
        <p:spPr>
          <a:xfrm rot="10800000" flipH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86" name="Google Shape;386;p26"/>
          <p:cNvSpPr/>
          <p:nvPr/>
        </p:nvSpPr>
        <p:spPr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87" name="Google Shape;387;p26"/>
          <p:cNvPicPr preferRelativeResize="0"/>
          <p:nvPr/>
        </p:nvPicPr>
        <p:blipFill rotWithShape="1">
          <a:blip r:embed="rId4">
            <a:alphaModFix/>
          </a:blip>
          <a:srcRect l="21956" t="40516" r="21023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89" name="Google Shape;389;p26"/>
          <p:cNvGraphicFramePr/>
          <p:nvPr>
            <p:extLst>
              <p:ext uri="{D42A27DB-BD31-4B8C-83A1-F6EECF244321}">
                <p14:modId xmlns:p14="http://schemas.microsoft.com/office/powerpoint/2010/main" val="1317574047"/>
              </p:ext>
            </p:extLst>
          </p:nvPr>
        </p:nvGraphicFramePr>
        <p:xfrm>
          <a:off x="544009" y="1700014"/>
          <a:ext cx="7458556" cy="2011500"/>
        </p:xfrm>
        <a:graphic>
          <a:graphicData uri="http://schemas.openxmlformats.org/drawingml/2006/table">
            <a:tbl>
              <a:tblPr>
                <a:noFill/>
                <a:tableStyleId>{A944A2DA-B6F1-4C16-B914-6BD8BF3E9B86}</a:tableStyleId>
              </a:tblPr>
              <a:tblGrid>
                <a:gridCol w="1464199"/>
                <a:gridCol w="1614668"/>
                <a:gridCol w="1510497"/>
                <a:gridCol w="2869192"/>
              </a:tblGrid>
              <a:tr h="2151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 err="1"/>
                        <a:t>컬럼명</a:t>
                      </a:r>
                      <a:r>
                        <a:rPr lang="ko-KR" sz="1000" u="none" strike="noStrike" cap="none" dirty="0"/>
                        <a:t> 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데이터타입 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제약조건 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설명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</a:tr>
              <a:tr h="2151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metric_id 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INT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/>
                        <a:t>PK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데이터 식별을 위한 고유 ID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</a:tr>
              <a:tr h="23726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container_id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VARCHAR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FK, NOT NULL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어떤 컨테이너의 지표인지 식별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</a:tr>
              <a:tr h="2151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cpu_usage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FLOAT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NOT NULL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CPU 사용률 (%)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</a:tr>
              <a:tr h="2151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memory_usage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FLOAT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NOT NULL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메모리 사용량 (MB)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</a:tr>
              <a:tr h="2151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/>
                        <a:t>timestamp 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DATETIME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NOT NULL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/>
                        <a:t>데이터가 수집된 정확한 시각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graphicFrame>
        <p:nvGraphicFramePr>
          <p:cNvPr id="12" name="Google Shape;389;p26"/>
          <p:cNvGraphicFramePr/>
          <p:nvPr>
            <p:extLst>
              <p:ext uri="{D42A27DB-BD31-4B8C-83A1-F6EECF244321}">
                <p14:modId xmlns:p14="http://schemas.microsoft.com/office/powerpoint/2010/main" val="2958350696"/>
              </p:ext>
            </p:extLst>
          </p:nvPr>
        </p:nvGraphicFramePr>
        <p:xfrm>
          <a:off x="544009" y="4135284"/>
          <a:ext cx="7458556" cy="2011500"/>
        </p:xfrm>
        <a:graphic>
          <a:graphicData uri="http://schemas.openxmlformats.org/drawingml/2006/table">
            <a:tbl>
              <a:tblPr>
                <a:noFill/>
                <a:tableStyleId>{A944A2DA-B6F1-4C16-B914-6BD8BF3E9B86}</a:tableStyleId>
              </a:tblPr>
              <a:tblGrid>
                <a:gridCol w="1464199"/>
                <a:gridCol w="1614668"/>
                <a:gridCol w="1510497"/>
                <a:gridCol w="2869192"/>
              </a:tblGrid>
              <a:tr h="2151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 err="1"/>
                        <a:t>컬럼명</a:t>
                      </a:r>
                      <a:r>
                        <a:rPr lang="ko-KR" sz="1000" u="none" strike="noStrike" cap="none" dirty="0"/>
                        <a:t> 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데이터타입 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제약조건 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설명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</a:tr>
              <a:tr h="2151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strike="noStrike" cap="none" dirty="0" err="1" smtClean="0"/>
                        <a:t>event_id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INT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/>
                        <a:t>PK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데이터 식별을 위한 고유 ID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</a:tr>
              <a:tr h="23726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strike="noStrike" cap="none" dirty="0" err="1" smtClean="0"/>
                        <a:t>event_type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/>
                        <a:t>VARCHAR</a:t>
                      </a:r>
                      <a:endParaRPr sz="10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 smtClean="0"/>
                        <a:t>NOT </a:t>
                      </a:r>
                      <a:r>
                        <a:rPr lang="ko-KR" sz="1000" u="none" strike="noStrike" cap="none" dirty="0"/>
                        <a:t>NULL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smtClean="0"/>
                        <a:t>오류 및 알림 종류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</a:tr>
              <a:tr h="2151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altLang="ko-KR" sz="1000" u="none" strike="noStrike" cap="none" dirty="0" smtClean="0"/>
                        <a:t>message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altLang="ko-KR" sz="1000" u="none" strike="noStrike" cap="none" dirty="0" smtClean="0"/>
                        <a:t>Text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smtClean="0"/>
                        <a:t>오류 및 알림 메시지 내용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</a:tr>
              <a:tr h="2151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altLang="ko-KR" sz="1000" u="none" strike="noStrike" cap="none" dirty="0" smtClean="0"/>
                        <a:t>timestamp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/>
                        <a:t>DATETIME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/>
                        <a:t>NOT NULL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/>
                        <a:t>데이터가 수집된 정확한 시각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</a:tr>
              <a:tr h="2151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/>
                        <a:t>timestamp 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/>
                        <a:t>DATETIME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/>
                        <a:t>NOT NULL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/>
                        <a:t>데이터가 수집된 정확한 시각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468773" y="1360240"/>
            <a:ext cx="1508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테이블 </a:t>
            </a:r>
            <a:r>
              <a:rPr lang="en-US" altLang="ko-KR" b="1" dirty="0" smtClean="0"/>
              <a:t>: Metrics</a:t>
            </a:r>
            <a:endParaRPr lang="ko-KR" alt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41853" y="3827507"/>
            <a:ext cx="1468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테이블 </a:t>
            </a:r>
            <a:r>
              <a:rPr lang="en-US" altLang="ko-KR" b="1" dirty="0" smtClean="0"/>
              <a:t>: Events</a:t>
            </a:r>
            <a:endParaRPr lang="ko-KR" altLang="en-US" b="1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7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95" name="Google Shape;395;p27"/>
          <p:cNvCxnSpPr/>
          <p:nvPr/>
        </p:nvCxnSpPr>
        <p:spPr>
          <a:xfrm>
            <a:off x="424356" y="541195"/>
            <a:ext cx="2591728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6" name="Google Shape;396;p27"/>
          <p:cNvCxnSpPr/>
          <p:nvPr/>
        </p:nvCxnSpPr>
        <p:spPr>
          <a:xfrm>
            <a:off x="3275856" y="548680"/>
            <a:ext cx="5328592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7" name="Google Shape;397;p27"/>
          <p:cNvSpPr txBox="1"/>
          <p:nvPr/>
        </p:nvSpPr>
        <p:spPr>
          <a:xfrm>
            <a:off x="323528" y="692697"/>
            <a:ext cx="2952328" cy="272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lgun Gothic"/>
              <a:buNone/>
            </a:pPr>
            <a:r>
              <a:rPr lang="ko-KR" sz="17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핵심 소스코드(1)</a:t>
            </a:r>
            <a:endParaRPr sz="17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98" name="Google Shape;398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27"/>
          <p:cNvSpPr/>
          <p:nvPr/>
        </p:nvSpPr>
        <p:spPr>
          <a:xfrm rot="10800000" flipH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00" name="Google Shape;400;p27"/>
          <p:cNvPicPr preferRelativeResize="0"/>
          <p:nvPr/>
        </p:nvPicPr>
        <p:blipFill rotWithShape="1">
          <a:blip r:embed="rId4">
            <a:alphaModFix/>
          </a:blip>
          <a:srcRect l="21956" t="40516" r="21023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2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56250" y="1333538"/>
            <a:ext cx="8431507" cy="4271126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830b7cdc06_0_195"/>
          <p:cNvSpPr/>
          <p:nvPr/>
        </p:nvSpPr>
        <p:spPr>
          <a:xfrm>
            <a:off x="107504" y="0"/>
            <a:ext cx="3096300" cy="1124700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07" name="Google Shape;407;g3830b7cdc06_0_195"/>
          <p:cNvCxnSpPr/>
          <p:nvPr/>
        </p:nvCxnSpPr>
        <p:spPr>
          <a:xfrm>
            <a:off x="424356" y="541195"/>
            <a:ext cx="2591700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8" name="Google Shape;408;g3830b7cdc06_0_195"/>
          <p:cNvCxnSpPr/>
          <p:nvPr/>
        </p:nvCxnSpPr>
        <p:spPr>
          <a:xfrm>
            <a:off x="3275856" y="548680"/>
            <a:ext cx="5328600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9" name="Google Shape;409;g3830b7cdc06_0_195"/>
          <p:cNvSpPr txBox="1"/>
          <p:nvPr/>
        </p:nvSpPr>
        <p:spPr>
          <a:xfrm>
            <a:off x="323528" y="692697"/>
            <a:ext cx="2952300" cy="2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lgun Gothic"/>
              <a:buNone/>
            </a:pPr>
            <a:r>
              <a:rPr lang="ko-KR" sz="17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핵심 소스코드</a:t>
            </a:r>
            <a:r>
              <a:rPr lang="ko-KR" sz="1700" b="1" i="0" u="none" strike="noStrike" cap="none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(</a:t>
            </a:r>
            <a:r>
              <a:rPr lang="en-US" altLang="ko-KR" sz="1700" b="1" i="0" u="none" strike="noStrike" cap="none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r>
              <a:rPr lang="ko-KR" sz="1700" b="1" i="0" u="none" strike="noStrike" cap="none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)</a:t>
            </a:r>
            <a:endParaRPr sz="17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10" name="Google Shape;410;g3830b7cdc06_0_19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g3830b7cdc06_0_195"/>
          <p:cNvSpPr/>
          <p:nvPr/>
        </p:nvSpPr>
        <p:spPr>
          <a:xfrm rot="10800000" flipH="1">
            <a:off x="-577697" y="-576088"/>
            <a:ext cx="1181100" cy="1167300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12" name="Google Shape;412;g3830b7cdc06_0_195"/>
          <p:cNvPicPr preferRelativeResize="0"/>
          <p:nvPr/>
        </p:nvPicPr>
        <p:blipFill rotWithShape="1">
          <a:blip r:embed="rId4">
            <a:alphaModFix/>
          </a:blip>
          <a:srcRect l="21959" t="40515" r="21017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g3830b7cdc06_0_1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9550" y="1357813"/>
            <a:ext cx="8524875" cy="4352925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9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19" name="Google Shape;419;p29"/>
          <p:cNvCxnSpPr/>
          <p:nvPr/>
        </p:nvCxnSpPr>
        <p:spPr>
          <a:xfrm>
            <a:off x="424356" y="541195"/>
            <a:ext cx="2591728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20" name="Google Shape;420;p29"/>
          <p:cNvCxnSpPr/>
          <p:nvPr/>
        </p:nvCxnSpPr>
        <p:spPr>
          <a:xfrm>
            <a:off x="3275856" y="548680"/>
            <a:ext cx="5328592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1" name="Google Shape;421;p29"/>
          <p:cNvSpPr txBox="1"/>
          <p:nvPr/>
        </p:nvSpPr>
        <p:spPr>
          <a:xfrm>
            <a:off x="323528" y="692696"/>
            <a:ext cx="2808312" cy="296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ko-KR" sz="17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참조-개발 환경 및 설명</a:t>
            </a:r>
            <a:endParaRPr sz="17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22" name="Google Shape;422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29"/>
          <p:cNvSpPr/>
          <p:nvPr/>
        </p:nvSpPr>
        <p:spPr>
          <a:xfrm rot="10800000" flipH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424" name="Google Shape;424;p29"/>
          <p:cNvGraphicFramePr/>
          <p:nvPr/>
        </p:nvGraphicFramePr>
        <p:xfrm>
          <a:off x="450882" y="1268760"/>
          <a:ext cx="8242225" cy="4975809"/>
        </p:xfrm>
        <a:graphic>
          <a:graphicData uri="http://schemas.openxmlformats.org/drawingml/2006/table">
            <a:tbl>
              <a:tblPr>
                <a:noFill/>
                <a:tableStyleId>{9417B79F-D67D-4E88-A5AB-B50FA86BCA52}</a:tableStyleId>
              </a:tblPr>
              <a:tblGrid>
                <a:gridCol w="825400"/>
                <a:gridCol w="1080125"/>
                <a:gridCol w="1440150"/>
                <a:gridCol w="4896550"/>
              </a:tblGrid>
              <a:tr h="294125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50"/>
                        <a:buFont typeface="Arial"/>
                        <a:buNone/>
                      </a:pPr>
                      <a:r>
                        <a:rPr lang="ko-KR" sz="1050" b="1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구분</a:t>
                      </a:r>
                      <a:endParaRPr sz="1400" u="none" strike="noStrike" cap="none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CCE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50"/>
                        <a:buFont typeface="Arial"/>
                        <a:buNone/>
                      </a:pPr>
                      <a:r>
                        <a:rPr lang="ko-KR" sz="1050" b="1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항목</a:t>
                      </a:r>
                      <a:endParaRPr sz="1400" u="none" strike="noStrike" cap="none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50"/>
                        <a:buFont typeface="Arial"/>
                        <a:buNone/>
                      </a:pPr>
                      <a:r>
                        <a:rPr lang="ko-KR" sz="1050" b="1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적용내역</a:t>
                      </a:r>
                      <a:endParaRPr sz="1400" u="none" strike="noStrike" cap="none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CCE4"/>
                    </a:solidFill>
                  </a:tcPr>
                </a:tc>
              </a:tr>
              <a:tr h="283175">
                <a:tc rowSpan="11">
                  <a:txBody>
                    <a:bodyPr/>
                    <a:lstStyle/>
                    <a:p>
                      <a:pPr marL="0" lvl="0" indent="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5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S/W</a:t>
                      </a:r>
                      <a:endParaRPr/>
                    </a:p>
                    <a:p>
                      <a:pPr marL="0" lvl="0" indent="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5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개발환경</a:t>
                      </a:r>
                      <a:endParaRPr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50"/>
                        <a:buFont typeface="Arial"/>
                        <a:buNone/>
                      </a:pPr>
                      <a:r>
                        <a:rPr lang="ko-KR" sz="105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프론트엔드</a:t>
                      </a:r>
                      <a:endParaRPr sz="1400" u="none" strike="noStrike" cap="none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Cursor</a:t>
                      </a:r>
                      <a:endParaRPr sz="1400" u="none" strike="noStrike" cap="none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AI 기반 코드 어시스턴트 및 개발 에디터로, 실시간 코드 자동완성·리팩토링·테스트 코드 생성 가능한 IDE</a:t>
                      </a:r>
                      <a:endParaRPr sz="1400" u="none" strike="noStrike" cap="none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5018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Vanilla JS</a:t>
                      </a:r>
                      <a:endParaRPr sz="1400" u="none" strike="noStrike" cap="none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외부 프레임워크를 쓰지 않는 순수 JavaScript</a:t>
                      </a:r>
                      <a:endParaRPr sz="1400" u="none" strike="noStrike" cap="none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831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6">
                  <a:txBody>
                    <a:bodyPr/>
                    <a:lstStyle/>
                    <a:p>
                      <a:pPr marL="0" lvl="0" indent="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5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서버 애플리케이션 </a:t>
                      </a:r>
                      <a:endParaRPr/>
                    </a:p>
                    <a:p>
                      <a:pPr marL="0" lvl="0" indent="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5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개발</a:t>
                      </a:r>
                      <a:endParaRPr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FastApi</a:t>
                      </a:r>
                      <a:endParaRPr sz="1400" u="none" strike="noStrike" cap="none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Python 기반의 웹 서버 프레임워크</a:t>
                      </a:r>
                      <a:endParaRPr sz="1400" u="none" strike="noStrike" cap="none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831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MySQL(</a:t>
                      </a: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RDS)</a:t>
                      </a:r>
                      <a:endParaRPr sz="1400" u="none" strike="noStrike" cap="none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수집한 데이터를 저장하는 데이터 베이스</a:t>
                      </a:r>
                      <a:r>
                        <a:rPr lang="ko-KR" sz="100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endParaRPr sz="1400" u="none" strike="noStrike" cap="none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831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AWS EC2</a:t>
                      </a:r>
                      <a:endParaRPr sz="1400" u="none" strike="noStrike" cap="none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모니터링 대시보드 호스팅</a:t>
                      </a:r>
                      <a:endParaRPr sz="1400" u="none" strike="noStrike" cap="none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831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DBeaver</a:t>
                      </a:r>
                      <a:endParaRPr sz="1400" u="none" strike="noStrike" cap="none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프로젝트 데이터베이스 구조를 시각적으로 관리·조회하기 위한 SQL 클라이언트 도구</a:t>
                      </a:r>
                      <a:endParaRPr sz="1400" u="none" strike="noStrike" cap="none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831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Putty</a:t>
                      </a:r>
                      <a:endParaRPr sz="1400" u="none" strike="noStrike" cap="none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클라우드 </a:t>
                      </a: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EC2 서버</a:t>
                      </a:r>
                      <a:r>
                        <a:rPr lang="ko-KR" sz="100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원격 접속용 툴</a:t>
                      </a:r>
                      <a:endParaRPr sz="1400" u="none" strike="noStrike" cap="none"/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831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Docker</a:t>
                      </a:r>
                      <a:endParaRPr sz="100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애플리케이션을 컨테이너 단위로 패키징 및 실행하기 위한 가상화 환경으로, 노드별 컨테이너 관리에 활용</a:t>
                      </a:r>
                      <a:endParaRPr sz="100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831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5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데이터 수집 Agent</a:t>
                      </a:r>
                      <a:endParaRPr sz="105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Kubernetes</a:t>
                      </a:r>
                      <a:endParaRPr sz="100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컨테이너 오케스트레이션 플랫폼으로, Master/Worker 노드 간 리소스 배포·스케줄링·확장 자동화</a:t>
                      </a:r>
                      <a:endParaRPr sz="100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831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Prometheus Client</a:t>
                      </a:r>
                      <a:endParaRPr sz="100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에이전트가 수집한 메트릭을 Prometheus 형식으로 노출하여 Grafana 등 외부 모니터링 도구와 연동</a:t>
                      </a:r>
                      <a:endParaRPr sz="100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831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5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형상 관리</a:t>
                      </a:r>
                      <a:endParaRPr sz="105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Git / Github</a:t>
                      </a:r>
                      <a:endParaRPr sz="100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프로젝트 버전 관리 및 협업을 위한 분산형 형상 관리 시스템</a:t>
                      </a:r>
                      <a:endParaRPr sz="100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6000" marR="36000" marT="36000" marB="360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425" name="Google Shape;425;p29"/>
          <p:cNvSpPr/>
          <p:nvPr/>
        </p:nvSpPr>
        <p:spPr>
          <a:xfrm>
            <a:off x="3851920" y="548680"/>
            <a:ext cx="511256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65113" marR="0" lvl="0" indent="-26511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1" i="1" u="none" strike="noStrike" cap="none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6" name="Google Shape;426;p29"/>
          <p:cNvSpPr/>
          <p:nvPr/>
        </p:nvSpPr>
        <p:spPr>
          <a:xfrm>
            <a:off x="445950" y="6445176"/>
            <a:ext cx="8252100" cy="368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7" name="Google Shape;427;p29"/>
          <p:cNvPicPr preferRelativeResize="0"/>
          <p:nvPr/>
        </p:nvPicPr>
        <p:blipFill rotWithShape="1">
          <a:blip r:embed="rId4">
            <a:alphaModFix/>
          </a:blip>
          <a:srcRect l="21956" t="40516" r="21023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0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33" name="Google Shape;433;p30"/>
          <p:cNvCxnSpPr/>
          <p:nvPr/>
        </p:nvCxnSpPr>
        <p:spPr>
          <a:xfrm>
            <a:off x="424356" y="541195"/>
            <a:ext cx="2591728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34" name="Google Shape;434;p30"/>
          <p:cNvCxnSpPr/>
          <p:nvPr/>
        </p:nvCxnSpPr>
        <p:spPr>
          <a:xfrm>
            <a:off x="3275856" y="548680"/>
            <a:ext cx="5328592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5" name="Google Shape;435;p30"/>
          <p:cNvSpPr txBox="1"/>
          <p:nvPr/>
        </p:nvSpPr>
        <p:spPr>
          <a:xfrm>
            <a:off x="323528" y="692696"/>
            <a:ext cx="2808312" cy="296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ko-KR" sz="17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참조-S/W 기능 실사 사진</a:t>
            </a:r>
            <a:endParaRPr sz="17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36" name="Google Shape;436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30"/>
          <p:cNvSpPr/>
          <p:nvPr/>
        </p:nvSpPr>
        <p:spPr>
          <a:xfrm rot="10800000" flipH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38" name="Google Shape;438;p30"/>
          <p:cNvPicPr preferRelativeResize="0"/>
          <p:nvPr/>
        </p:nvPicPr>
        <p:blipFill rotWithShape="1">
          <a:blip r:embed="rId4">
            <a:alphaModFix/>
          </a:blip>
          <a:srcRect l="21956" t="40516" r="21023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9" name="Google Shape;43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000" y="1440000"/>
            <a:ext cx="8640000" cy="4680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9e7c6fb57f_0_12"/>
          <p:cNvSpPr/>
          <p:nvPr/>
        </p:nvSpPr>
        <p:spPr>
          <a:xfrm>
            <a:off x="107504" y="0"/>
            <a:ext cx="3096300" cy="1124700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12" name="Google Shape;112;g39e7c6fb57f_0_12"/>
          <p:cNvCxnSpPr/>
          <p:nvPr/>
        </p:nvCxnSpPr>
        <p:spPr>
          <a:xfrm>
            <a:off x="424356" y="541195"/>
            <a:ext cx="2591700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3" name="Google Shape;113;g39e7c6fb57f_0_12"/>
          <p:cNvCxnSpPr/>
          <p:nvPr/>
        </p:nvCxnSpPr>
        <p:spPr>
          <a:xfrm>
            <a:off x="3275856" y="548680"/>
            <a:ext cx="5328600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4" name="Google Shape;114;g39e7c6fb57f_0_12"/>
          <p:cNvSpPr txBox="1"/>
          <p:nvPr/>
        </p:nvSpPr>
        <p:spPr>
          <a:xfrm>
            <a:off x="323528" y="692697"/>
            <a:ext cx="2952300" cy="2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lgun Gothic"/>
              <a:buNone/>
            </a:pPr>
            <a:r>
              <a:rPr lang="ko-KR" sz="17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</a:t>
            </a:r>
            <a:r>
              <a:rPr lang="ko-KR" sz="17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요구사항 </a:t>
            </a:r>
            <a:r>
              <a:rPr lang="ko-KR" sz="17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정의서</a:t>
            </a:r>
            <a:r>
              <a:rPr lang="en-US" altLang="ko-KR" sz="17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(1)</a:t>
            </a:r>
            <a:endParaRPr sz="17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15" name="Google Shape;115;g39e7c6fb57f_0_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g39e7c6fb57f_0_12"/>
          <p:cNvSpPr/>
          <p:nvPr/>
        </p:nvSpPr>
        <p:spPr>
          <a:xfrm rot="10800000" flipH="1">
            <a:off x="-577697" y="-576088"/>
            <a:ext cx="1181100" cy="1167300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17" name="Google Shape;117;g39e7c6fb57f_0_12"/>
          <p:cNvPicPr preferRelativeResize="0"/>
          <p:nvPr/>
        </p:nvPicPr>
        <p:blipFill rotWithShape="1">
          <a:blip r:embed="rId4">
            <a:alphaModFix/>
          </a:blip>
          <a:srcRect l="21959" t="40515" r="21018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18" name="Google Shape;118;g39e7c6fb57f_0_12"/>
          <p:cNvGraphicFramePr/>
          <p:nvPr/>
        </p:nvGraphicFramePr>
        <p:xfrm>
          <a:off x="368675" y="1665150"/>
          <a:ext cx="8406650" cy="3615605"/>
        </p:xfrm>
        <a:graphic>
          <a:graphicData uri="http://schemas.openxmlformats.org/drawingml/2006/table">
            <a:tbl>
              <a:tblPr>
                <a:noFill/>
                <a:tableStyleId>{40D17A1F-15AD-4B71-AF31-96E3B92AEC08}</a:tableStyleId>
              </a:tblPr>
              <a:tblGrid>
                <a:gridCol w="1189950"/>
                <a:gridCol w="849150"/>
                <a:gridCol w="1126650"/>
                <a:gridCol w="1181150"/>
                <a:gridCol w="3501125"/>
                <a:gridCol w="558625"/>
              </a:tblGrid>
              <a:tr h="326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요구사항 ID</a:t>
                      </a:r>
                      <a:endParaRPr sz="1100" b="1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요구사항명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기능ID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기능명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세부사항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CCE4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REQ-AUTH-001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사용자 </a:t>
                      </a:r>
                      <a:r>
                        <a:rPr 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로그인</a:t>
                      </a:r>
                      <a:endParaRPr sz="11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FE-LOGIN-001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로그인 처리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사용자 이메일/비밀번호 입력 후 로그인 수행,</a:t>
                      </a:r>
                      <a:b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성공 시 토큰 발급 및 메인 대시보드로 이동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</a:tr>
              <a:tr h="6896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REQ-AUTH-002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사용자 로그아웃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FE-LOGIN-002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로그아웃 기능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사용자 드롭다운 메뉴에서 로그아웃 선택 시 </a:t>
                      </a:r>
                      <a:b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토큰 제거 후 로그인 페이지로 리다이렉트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  <a:tr h="314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REQ-AUTH-003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접근 권한 제어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FE-AUTH-003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Access Denied 페이지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비인가 사용자가 관리자 페이지 또는 특정 라우트 접근 시 접근 거부 화면(/access_denied.html)으로 이동. 5초 후 자동 리다이렉트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  <a:tr h="314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REQ-DASH-001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클러스터 개요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FE-DASH-001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대시보드 메트릭 카드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전체 컨테이너 수, 실행/중지/비정상 컨테이너, 노드 수, 평균 CPU·메모리 사용률, 네트워크 트래픽 등의 요약 정보를 카드 형태로 표시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  <a:tr h="421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REQ-DASH-002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클러스터 리소스 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FE-DASH-002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주요 자원 라인 차트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CPU, 메모리, 디스크, 네트워크 I/O를 Chart.js로 시간 축에 따라 시각화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9e7c6fb57f_0_353"/>
          <p:cNvSpPr/>
          <p:nvPr/>
        </p:nvSpPr>
        <p:spPr>
          <a:xfrm>
            <a:off x="107504" y="0"/>
            <a:ext cx="3096300" cy="1124700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45" name="Google Shape;445;g39e7c6fb57f_0_353"/>
          <p:cNvCxnSpPr/>
          <p:nvPr/>
        </p:nvCxnSpPr>
        <p:spPr>
          <a:xfrm>
            <a:off x="424356" y="541195"/>
            <a:ext cx="2591700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46" name="Google Shape;446;g39e7c6fb57f_0_353"/>
          <p:cNvCxnSpPr/>
          <p:nvPr/>
        </p:nvCxnSpPr>
        <p:spPr>
          <a:xfrm>
            <a:off x="3275856" y="548680"/>
            <a:ext cx="5328600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7" name="Google Shape;447;g39e7c6fb57f_0_353"/>
          <p:cNvSpPr txBox="1"/>
          <p:nvPr/>
        </p:nvSpPr>
        <p:spPr>
          <a:xfrm>
            <a:off x="323528" y="692696"/>
            <a:ext cx="2808300" cy="2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ko-KR" sz="17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참조-S/W 기능 실사 사진</a:t>
            </a:r>
            <a:endParaRPr sz="17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48" name="Google Shape;448;g39e7c6fb57f_0_3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g39e7c6fb57f_0_353"/>
          <p:cNvSpPr/>
          <p:nvPr/>
        </p:nvSpPr>
        <p:spPr>
          <a:xfrm rot="10800000" flipH="1">
            <a:off x="-577697" y="-576088"/>
            <a:ext cx="1181100" cy="1167300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50" name="Google Shape;450;g39e7c6fb57f_0_353"/>
          <p:cNvPicPr preferRelativeResize="0"/>
          <p:nvPr/>
        </p:nvPicPr>
        <p:blipFill rotWithShape="1">
          <a:blip r:embed="rId4">
            <a:alphaModFix/>
          </a:blip>
          <a:srcRect l="21959" t="40515" r="21018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g39e7c6fb57f_0_3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000" y="1438400"/>
            <a:ext cx="8640000" cy="4680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39e7c6fb57f_0_328"/>
          <p:cNvSpPr/>
          <p:nvPr/>
        </p:nvSpPr>
        <p:spPr>
          <a:xfrm>
            <a:off x="107504" y="0"/>
            <a:ext cx="3096300" cy="1124700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57" name="Google Shape;457;g39e7c6fb57f_0_328"/>
          <p:cNvCxnSpPr/>
          <p:nvPr/>
        </p:nvCxnSpPr>
        <p:spPr>
          <a:xfrm>
            <a:off x="424356" y="541195"/>
            <a:ext cx="2591700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58" name="Google Shape;458;g39e7c6fb57f_0_328"/>
          <p:cNvCxnSpPr/>
          <p:nvPr/>
        </p:nvCxnSpPr>
        <p:spPr>
          <a:xfrm>
            <a:off x="3275856" y="548680"/>
            <a:ext cx="5328600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9" name="Google Shape;459;g39e7c6fb57f_0_328"/>
          <p:cNvSpPr txBox="1"/>
          <p:nvPr/>
        </p:nvSpPr>
        <p:spPr>
          <a:xfrm>
            <a:off x="323528" y="692696"/>
            <a:ext cx="2808300" cy="2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lgun Gothic"/>
              <a:buNone/>
            </a:pPr>
            <a:r>
              <a:rPr lang="ko-KR" sz="17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참조-프로젝트 관리</a:t>
            </a:r>
            <a:endParaRPr sz="17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60" name="Google Shape;460;g39e7c6fb57f_0_3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g39e7c6fb57f_0_328"/>
          <p:cNvSpPr/>
          <p:nvPr/>
        </p:nvSpPr>
        <p:spPr>
          <a:xfrm rot="10800000" flipH="1">
            <a:off x="-577697" y="-576088"/>
            <a:ext cx="1181100" cy="1167300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62" name="Google Shape;462;g39e7c6fb57f_0_328"/>
          <p:cNvSpPr/>
          <p:nvPr/>
        </p:nvSpPr>
        <p:spPr>
          <a:xfrm>
            <a:off x="222238" y="1473900"/>
            <a:ext cx="6340608" cy="4591234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63" name="Google Shape;463;g39e7c6fb57f_0_328"/>
          <p:cNvSpPr txBox="1"/>
          <p:nvPr/>
        </p:nvSpPr>
        <p:spPr>
          <a:xfrm>
            <a:off x="367660" y="1484784"/>
            <a:ext cx="1651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프로젝트 관리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4" name="Google Shape;464;g39e7c6fb57f_0_328"/>
          <p:cNvPicPr preferRelativeResize="0"/>
          <p:nvPr/>
        </p:nvPicPr>
        <p:blipFill rotWithShape="1">
          <a:blip r:embed="rId4">
            <a:alphaModFix/>
          </a:blip>
          <a:srcRect l="21959" t="40515" r="21018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356" y="2049919"/>
            <a:ext cx="2154200" cy="384279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05875" y="2233084"/>
            <a:ext cx="1844087" cy="232275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24376" y="2234284"/>
            <a:ext cx="2049673" cy="2253305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DE995887-1A90-4644-8466-AA5244963568}"/>
              </a:ext>
            </a:extLst>
          </p:cNvPr>
          <p:cNvSpPr/>
          <p:nvPr/>
        </p:nvSpPr>
        <p:spPr>
          <a:xfrm>
            <a:off x="6944810" y="1473901"/>
            <a:ext cx="1939768" cy="459123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200000"/>
              </a:lnSpc>
            </a:pPr>
            <a:r>
              <a:rPr lang="en-US" altLang="ko-KR" sz="1100" b="1" dirty="0" smtClean="0">
                <a:solidFill>
                  <a:schemeClr val="tx1"/>
                </a:solidFill>
              </a:rPr>
              <a:t>Notion </a:t>
            </a:r>
            <a:r>
              <a:rPr lang="ko-KR" altLang="en-US" sz="1100" b="1" dirty="0" smtClean="0">
                <a:solidFill>
                  <a:schemeClr val="tx1"/>
                </a:solidFill>
              </a:rPr>
              <a:t>도구를 활용</a:t>
            </a:r>
            <a:endParaRPr lang="en-US" altLang="ko-KR" sz="1100" b="1" dirty="0" smtClean="0">
              <a:solidFill>
                <a:schemeClr val="tx1"/>
              </a:solidFill>
            </a:endParaRPr>
          </a:p>
          <a:p>
            <a:pPr marL="171450" indent="-171450">
              <a:lnSpc>
                <a:spcPct val="200000"/>
              </a:lnSpc>
              <a:buFontTx/>
              <a:buChar char="-"/>
            </a:pPr>
            <a:r>
              <a:rPr lang="ko-KR" altLang="en-US" sz="1000" b="1" dirty="0" smtClean="0">
                <a:solidFill>
                  <a:schemeClr val="tx1"/>
                </a:solidFill>
              </a:rPr>
              <a:t>프로젝트 관리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marL="171450" indent="-171450">
              <a:lnSpc>
                <a:spcPct val="200000"/>
              </a:lnSpc>
              <a:buFontTx/>
              <a:buChar char="-"/>
            </a:pPr>
            <a:r>
              <a:rPr lang="ko-KR" altLang="en-US" sz="1000" b="1" dirty="0" smtClean="0">
                <a:solidFill>
                  <a:schemeClr val="tx1"/>
                </a:solidFill>
              </a:rPr>
              <a:t>프로젝트 할일 관리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marL="171450" indent="-171450">
              <a:lnSpc>
                <a:spcPct val="200000"/>
              </a:lnSpc>
              <a:buFontTx/>
              <a:buChar char="-"/>
            </a:pPr>
            <a:r>
              <a:rPr lang="ko-KR" altLang="en-US" sz="1000" b="1" dirty="0" smtClean="0">
                <a:solidFill>
                  <a:schemeClr val="tx1"/>
                </a:solidFill>
              </a:rPr>
              <a:t>프로젝트 진척도 관리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marL="171450" indent="-171450">
              <a:lnSpc>
                <a:spcPct val="200000"/>
              </a:lnSpc>
              <a:buFontTx/>
              <a:buChar char="-"/>
            </a:pPr>
            <a:r>
              <a:rPr lang="ko-KR" altLang="en-US" sz="1000" b="1" dirty="0" smtClean="0">
                <a:solidFill>
                  <a:schemeClr val="tx1"/>
                </a:solidFill>
              </a:rPr>
              <a:t>프로젝트 산출물 관리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marL="171450" indent="-171450">
              <a:lnSpc>
                <a:spcPct val="200000"/>
              </a:lnSpc>
              <a:buFontTx/>
              <a:buChar char="-"/>
            </a:pPr>
            <a:r>
              <a:rPr lang="ko-KR" altLang="en-US" sz="1000" b="1" dirty="0" smtClean="0">
                <a:solidFill>
                  <a:schemeClr val="tx1"/>
                </a:solidFill>
              </a:rPr>
              <a:t>기본 정보 관리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marL="171450" indent="-171450">
              <a:lnSpc>
                <a:spcPct val="200000"/>
              </a:lnSpc>
              <a:buFontTx/>
              <a:buChar char="-"/>
            </a:pPr>
            <a:r>
              <a:rPr lang="en-US" altLang="ko-KR" sz="1000" b="1" dirty="0" smtClean="0">
                <a:solidFill>
                  <a:schemeClr val="tx1"/>
                </a:solidFill>
              </a:rPr>
              <a:t>AWS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정보 관리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marL="171450" indent="-171450">
              <a:lnSpc>
                <a:spcPct val="200000"/>
              </a:lnSpc>
              <a:buFontTx/>
              <a:buChar char="-"/>
            </a:pPr>
            <a:r>
              <a:rPr lang="ko-KR" altLang="en-US" sz="1000" b="1" dirty="0" err="1" smtClean="0">
                <a:solidFill>
                  <a:schemeClr val="tx1"/>
                </a:solidFill>
              </a:rPr>
              <a:t>팀원별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 작성 문서 관리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marL="171450" indent="-171450">
              <a:lnSpc>
                <a:spcPct val="200000"/>
              </a:lnSpc>
              <a:buFontTx/>
              <a:buChar char="-"/>
            </a:pPr>
            <a:r>
              <a:rPr lang="ko-KR" altLang="en-US" sz="1000" b="1" dirty="0" smtClean="0">
                <a:solidFill>
                  <a:schemeClr val="tx1"/>
                </a:solidFill>
              </a:rPr>
              <a:t>이슈 관리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marL="171450" indent="-171450">
              <a:lnSpc>
                <a:spcPct val="200000"/>
              </a:lnSpc>
              <a:buFontTx/>
              <a:buChar char="-"/>
            </a:pPr>
            <a:endParaRPr lang="en-US" altLang="ko-KR" sz="10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33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72" name="Google Shape;472;p33"/>
          <p:cNvCxnSpPr/>
          <p:nvPr/>
        </p:nvCxnSpPr>
        <p:spPr>
          <a:xfrm>
            <a:off x="424356" y="541195"/>
            <a:ext cx="2591728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3" name="Google Shape;473;p33"/>
          <p:cNvCxnSpPr/>
          <p:nvPr/>
        </p:nvCxnSpPr>
        <p:spPr>
          <a:xfrm>
            <a:off x="3275856" y="548680"/>
            <a:ext cx="5328592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74" name="Google Shape;474;p33"/>
          <p:cNvSpPr txBox="1"/>
          <p:nvPr/>
        </p:nvSpPr>
        <p:spPr>
          <a:xfrm>
            <a:off x="323528" y="692696"/>
            <a:ext cx="2808312" cy="296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lgun Gothic"/>
              <a:buNone/>
            </a:pPr>
            <a:r>
              <a:rPr lang="ko-KR" sz="17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참조-프로젝트 관리</a:t>
            </a:r>
            <a:endParaRPr sz="17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75" name="Google Shape;475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33"/>
          <p:cNvSpPr/>
          <p:nvPr/>
        </p:nvSpPr>
        <p:spPr>
          <a:xfrm rot="10800000" flipH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7" name="Google Shape;477;p33"/>
          <p:cNvSpPr/>
          <p:nvPr/>
        </p:nvSpPr>
        <p:spPr>
          <a:xfrm>
            <a:off x="323530" y="1468775"/>
            <a:ext cx="6511321" cy="46194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8" name="Google Shape;478;p33"/>
          <p:cNvSpPr txBox="1"/>
          <p:nvPr/>
        </p:nvSpPr>
        <p:spPr>
          <a:xfrm>
            <a:off x="424348" y="1468784"/>
            <a:ext cx="11079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 i="0" u="none" strike="noStrike" cap="none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형상관리</a:t>
            </a:r>
            <a:r>
              <a:rPr lang="en-US" altLang="ko-KR" sz="1800" b="1" i="0" u="none" strike="noStrike" cap="none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9" name="Google Shape;479;p33"/>
          <p:cNvPicPr preferRelativeResize="0"/>
          <p:nvPr/>
        </p:nvPicPr>
        <p:blipFill rotWithShape="1">
          <a:blip r:embed="rId4">
            <a:alphaModFix/>
          </a:blip>
          <a:srcRect l="21956" t="40516" r="21023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0175" y="1925649"/>
            <a:ext cx="6264757" cy="3855905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DE995887-1A90-4644-8466-AA5244963568}"/>
              </a:ext>
            </a:extLst>
          </p:cNvPr>
          <p:cNvSpPr/>
          <p:nvPr/>
        </p:nvSpPr>
        <p:spPr>
          <a:xfrm>
            <a:off x="6944810" y="1473901"/>
            <a:ext cx="1939768" cy="459123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200000"/>
              </a:lnSpc>
            </a:pPr>
            <a:r>
              <a:rPr lang="en-US" altLang="ko-KR" sz="1100" b="1" dirty="0" smtClean="0">
                <a:solidFill>
                  <a:schemeClr val="tx1"/>
                </a:solidFill>
              </a:rPr>
              <a:t>GitHub </a:t>
            </a:r>
            <a:r>
              <a:rPr lang="ko-KR" altLang="en-US" sz="1100" b="1" dirty="0" smtClean="0">
                <a:solidFill>
                  <a:schemeClr val="tx1"/>
                </a:solidFill>
              </a:rPr>
              <a:t>도구를 활용</a:t>
            </a:r>
            <a:endParaRPr lang="en-US" altLang="ko-KR" sz="1100" b="1" dirty="0" smtClean="0">
              <a:solidFill>
                <a:schemeClr val="tx1"/>
              </a:solidFill>
            </a:endParaRPr>
          </a:p>
          <a:p>
            <a:pPr marL="171450" indent="-171450">
              <a:lnSpc>
                <a:spcPct val="200000"/>
              </a:lnSpc>
              <a:buFontTx/>
              <a:buChar char="-"/>
            </a:pPr>
            <a:r>
              <a:rPr lang="ko-KR" altLang="en-US" sz="1000" b="1" dirty="0" smtClean="0">
                <a:solidFill>
                  <a:schemeClr val="tx1"/>
                </a:solidFill>
              </a:rPr>
              <a:t>소스코드 관리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marL="171450" indent="-171450">
              <a:lnSpc>
                <a:spcPct val="200000"/>
              </a:lnSpc>
              <a:buFontTx/>
              <a:buChar char="-"/>
            </a:pPr>
            <a:r>
              <a:rPr lang="en-US" altLang="ko-KR" sz="1000" b="1" dirty="0" smtClean="0">
                <a:solidFill>
                  <a:schemeClr val="tx1"/>
                </a:solidFill>
              </a:rPr>
              <a:t>Trunk / Branch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관리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marL="171450" indent="-171450">
              <a:lnSpc>
                <a:spcPct val="200000"/>
              </a:lnSpc>
              <a:buFontTx/>
              <a:buChar char="-"/>
            </a:pPr>
            <a:r>
              <a:rPr lang="ko-KR" altLang="en-US" sz="1000" b="1" dirty="0" smtClean="0">
                <a:solidFill>
                  <a:schemeClr val="tx1"/>
                </a:solidFill>
              </a:rPr>
              <a:t>개인별 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Branch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활용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marL="171450" indent="-171450">
              <a:lnSpc>
                <a:spcPct val="200000"/>
              </a:lnSpc>
              <a:buFontTx/>
              <a:buChar char="-"/>
            </a:pPr>
            <a:r>
              <a:rPr lang="en-US" altLang="ko-KR" sz="1000" b="1" dirty="0" smtClean="0">
                <a:solidFill>
                  <a:schemeClr val="tx1"/>
                </a:solidFill>
              </a:rPr>
              <a:t>Readme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관리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marL="171450" indent="-171450">
              <a:lnSpc>
                <a:spcPct val="200000"/>
              </a:lnSpc>
              <a:buFontTx/>
              <a:buChar char="-"/>
            </a:pPr>
            <a:r>
              <a:rPr lang="ko-KR" altLang="en-US" sz="1000" b="1" dirty="0" smtClean="0">
                <a:solidFill>
                  <a:schemeClr val="tx1"/>
                </a:solidFill>
              </a:rPr>
              <a:t>설치구성 문서 작성 관리 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marL="171450" indent="-171450">
              <a:lnSpc>
                <a:spcPct val="200000"/>
              </a:lnSpc>
              <a:buFontTx/>
              <a:buChar char="-"/>
            </a:pPr>
            <a:r>
              <a:rPr lang="ko-KR" altLang="en-US" sz="1000" b="1" dirty="0" smtClean="0">
                <a:solidFill>
                  <a:schemeClr val="tx1"/>
                </a:solidFill>
              </a:rPr>
              <a:t>산출물 작성 관리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marL="171450" indent="-171450">
              <a:lnSpc>
                <a:spcPct val="200000"/>
              </a:lnSpc>
              <a:buFontTx/>
              <a:buChar char="-"/>
            </a:pPr>
            <a:endParaRPr lang="en-US" altLang="ko-KR" sz="10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6" name="Google Shape;486;p34"/>
          <p:cNvPicPr preferRelativeResize="0"/>
          <p:nvPr/>
        </p:nvPicPr>
        <p:blipFill rotWithShape="1">
          <a:blip r:embed="rId3">
            <a:alphaModFix/>
          </a:blip>
          <a:srcRect l="1036"/>
          <a:stretch/>
        </p:blipFill>
        <p:spPr>
          <a:xfrm rot="10800000">
            <a:off x="4306022" y="3226032"/>
            <a:ext cx="4837978" cy="3615532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Google Shape;487;p34"/>
          <p:cNvSpPr txBox="1"/>
          <p:nvPr/>
        </p:nvSpPr>
        <p:spPr>
          <a:xfrm>
            <a:off x="2963451" y="2998113"/>
            <a:ext cx="3217099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ko-KR" sz="5000" b="1" i="0" u="none" strike="noStrike" cap="none">
                <a:solidFill>
                  <a:srgbClr val="3B5AA8"/>
                </a:solidFill>
                <a:latin typeface="Malgun Gothic"/>
                <a:ea typeface="Malgun Gothic"/>
                <a:cs typeface="Malgun Gothic"/>
                <a:sym typeface="Malgun Gothic"/>
              </a:rPr>
              <a:t>Thank you</a:t>
            </a:r>
            <a:endParaRPr sz="5000" b="1" i="0" u="none" strike="noStrike" cap="none">
              <a:solidFill>
                <a:srgbClr val="3B5AA8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8" name="Google Shape;488;p34"/>
          <p:cNvSpPr/>
          <p:nvPr/>
        </p:nvSpPr>
        <p:spPr>
          <a:xfrm>
            <a:off x="971600" y="6502764"/>
            <a:ext cx="7056784" cy="36004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89" name="Google Shape;489;p34"/>
          <p:cNvPicPr preferRelativeResize="0"/>
          <p:nvPr/>
        </p:nvPicPr>
        <p:blipFill rotWithShape="1">
          <a:blip r:embed="rId4">
            <a:alphaModFix/>
          </a:blip>
          <a:srcRect l="21956" t="40516" r="21023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9e7c6fb57f_0_144"/>
          <p:cNvSpPr/>
          <p:nvPr/>
        </p:nvSpPr>
        <p:spPr>
          <a:xfrm>
            <a:off x="107504" y="0"/>
            <a:ext cx="3096300" cy="1124700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24" name="Google Shape;124;g39e7c6fb57f_0_144"/>
          <p:cNvCxnSpPr/>
          <p:nvPr/>
        </p:nvCxnSpPr>
        <p:spPr>
          <a:xfrm>
            <a:off x="424356" y="541195"/>
            <a:ext cx="2591700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5" name="Google Shape;125;g39e7c6fb57f_0_144"/>
          <p:cNvCxnSpPr/>
          <p:nvPr/>
        </p:nvCxnSpPr>
        <p:spPr>
          <a:xfrm>
            <a:off x="3275856" y="548680"/>
            <a:ext cx="5328600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6" name="Google Shape;126;g39e7c6fb57f_0_144"/>
          <p:cNvSpPr txBox="1"/>
          <p:nvPr/>
        </p:nvSpPr>
        <p:spPr>
          <a:xfrm>
            <a:off x="323528" y="692697"/>
            <a:ext cx="2952300" cy="2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chemeClr val="lt1"/>
              </a:buClr>
              <a:buSzPts val="1700"/>
            </a:pPr>
            <a:r>
              <a:rPr lang="ko-KR" sz="17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</a:t>
            </a:r>
            <a:r>
              <a:rPr lang="ko-KR" sz="17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요구사항 </a:t>
            </a:r>
            <a:r>
              <a:rPr lang="ko-KR" sz="17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정의서</a:t>
            </a:r>
            <a:r>
              <a:rPr lang="en-US" altLang="ko-KR" sz="17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7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(2)</a:t>
            </a:r>
            <a:endParaRPr sz="17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7" name="Google Shape;127;g39e7c6fb57f_0_1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39e7c6fb57f_0_144"/>
          <p:cNvSpPr/>
          <p:nvPr/>
        </p:nvSpPr>
        <p:spPr>
          <a:xfrm rot="10800000" flipH="1">
            <a:off x="-577697" y="-576088"/>
            <a:ext cx="1181100" cy="1167300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9" name="Google Shape;129;g39e7c6fb57f_0_144"/>
          <p:cNvPicPr preferRelativeResize="0"/>
          <p:nvPr/>
        </p:nvPicPr>
        <p:blipFill rotWithShape="1">
          <a:blip r:embed="rId4">
            <a:alphaModFix/>
          </a:blip>
          <a:srcRect l="21959" t="40515" r="21018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0" name="Google Shape;130;g39e7c6fb57f_0_144"/>
          <p:cNvGraphicFramePr/>
          <p:nvPr/>
        </p:nvGraphicFramePr>
        <p:xfrm>
          <a:off x="368675" y="1665150"/>
          <a:ext cx="8406650" cy="3966095"/>
        </p:xfrm>
        <a:graphic>
          <a:graphicData uri="http://schemas.openxmlformats.org/drawingml/2006/table">
            <a:tbl>
              <a:tblPr>
                <a:noFill/>
                <a:tableStyleId>{40D17A1F-15AD-4B71-AF31-96E3B92AEC08}</a:tableStyleId>
              </a:tblPr>
              <a:tblGrid>
                <a:gridCol w="1189950"/>
                <a:gridCol w="849150"/>
                <a:gridCol w="1126650"/>
                <a:gridCol w="1181150"/>
                <a:gridCol w="3501125"/>
                <a:gridCol w="558625"/>
              </a:tblGrid>
              <a:tr h="326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요구사항 ID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요구사항명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기능ID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기능명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세부사항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CCE4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REQ-NODE-001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노드 목록 조회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FE-NODE-001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노드 테이블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노드명, 상태(Ready/NotReady), 역할, CPU·메모리·디스크 사용률, 컨테이너 수, 업타임 등을 표 형태로 표시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</a:tr>
              <a:tr h="689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REQ-NODE-002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노드 상세 리소스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FE-NODE-002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노드별 사용률 표시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각 노드별 CPU/메모리/디스크 사용률을 막대(progress-bar) 형태로 시각화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  <a:tr h="314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REQ-NODE-003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노드 상태 식별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FE-NODE-003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상태 뱃지 표시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Ready/NotReady/Warning 상태에 따라 아이콘 및 색상 다르게 표시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  <a:tr h="314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REQ-CTR-001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컨테이너 목록 조회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FE-CTR-001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컨테이너 테이블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컨테이너명, 이미지명, 상태, CPU/메모리/네트워크 사용률, 실행 노드, 생성 시간 표시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  <a:tr h="421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REQ-CTR-002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컨테이너 정렬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FE-CTR-002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정렬 기능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CPU, 메모리, 상태, 노드 등의 컬럼을 클릭 시 오름/내림차순 정렬 가능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  <a:tr h="421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REQ-CTR-003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컨테이너 상태 식별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FE-CTR-003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상태 뱃지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running, stopped, paused 등 상태별로 색상과 아이콘 다르게 표시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9e7c6fb57f_0_155"/>
          <p:cNvSpPr/>
          <p:nvPr/>
        </p:nvSpPr>
        <p:spPr>
          <a:xfrm>
            <a:off x="107504" y="0"/>
            <a:ext cx="3096300" cy="1124700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36" name="Google Shape;136;g39e7c6fb57f_0_155"/>
          <p:cNvCxnSpPr/>
          <p:nvPr/>
        </p:nvCxnSpPr>
        <p:spPr>
          <a:xfrm>
            <a:off x="424356" y="541195"/>
            <a:ext cx="2591700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7" name="Google Shape;137;g39e7c6fb57f_0_155"/>
          <p:cNvCxnSpPr/>
          <p:nvPr/>
        </p:nvCxnSpPr>
        <p:spPr>
          <a:xfrm>
            <a:off x="3275856" y="548680"/>
            <a:ext cx="5328600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8" name="Google Shape;138;g39e7c6fb57f_0_155"/>
          <p:cNvSpPr txBox="1"/>
          <p:nvPr/>
        </p:nvSpPr>
        <p:spPr>
          <a:xfrm>
            <a:off x="323528" y="692697"/>
            <a:ext cx="2952300" cy="2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chemeClr val="lt1"/>
              </a:buClr>
              <a:buSzPts val="1700"/>
            </a:pPr>
            <a:r>
              <a:rPr lang="ko-KR" sz="17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</a:t>
            </a:r>
            <a:r>
              <a:rPr lang="ko-KR" sz="17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요구사항 </a:t>
            </a:r>
            <a:r>
              <a:rPr lang="ko-KR" sz="17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정의서</a:t>
            </a:r>
            <a:r>
              <a:rPr lang="en-US" altLang="ko-KR" sz="17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7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(3)</a:t>
            </a:r>
            <a:endParaRPr sz="17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39" name="Google Shape;139;g39e7c6fb57f_0_1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g39e7c6fb57f_0_155"/>
          <p:cNvSpPr/>
          <p:nvPr/>
        </p:nvSpPr>
        <p:spPr>
          <a:xfrm rot="10800000" flipH="1">
            <a:off x="-577697" y="-576088"/>
            <a:ext cx="1181100" cy="1167300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41" name="Google Shape;141;g39e7c6fb57f_0_155"/>
          <p:cNvPicPr preferRelativeResize="0"/>
          <p:nvPr/>
        </p:nvPicPr>
        <p:blipFill rotWithShape="1">
          <a:blip r:embed="rId4">
            <a:alphaModFix/>
          </a:blip>
          <a:srcRect l="21959" t="40515" r="21018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42" name="Google Shape;142;g39e7c6fb57f_0_155"/>
          <p:cNvGraphicFramePr/>
          <p:nvPr/>
        </p:nvGraphicFramePr>
        <p:xfrm>
          <a:off x="368675" y="1474650"/>
          <a:ext cx="8406650" cy="4819505"/>
        </p:xfrm>
        <a:graphic>
          <a:graphicData uri="http://schemas.openxmlformats.org/drawingml/2006/table">
            <a:tbl>
              <a:tblPr>
                <a:noFill/>
                <a:tableStyleId>{40D17A1F-15AD-4B71-AF31-96E3B92AEC08}</a:tableStyleId>
              </a:tblPr>
              <a:tblGrid>
                <a:gridCol w="1149850"/>
                <a:gridCol w="889250"/>
                <a:gridCol w="1126650"/>
                <a:gridCol w="1181150"/>
                <a:gridCol w="3501125"/>
                <a:gridCol w="558625"/>
              </a:tblGrid>
              <a:tr h="326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요구사항 ID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요구사항명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기능ID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기능명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세부사항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CCE4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REQ-MON-001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네트워크 트래픽 모니터링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FE-MON-001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네트워크 트래픽 차트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각 노드의 네트워크 송수신량(RX/TX)을 Chart.js 라인 차트로 시각화. y축: MB/s, x축: 시간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</a:tr>
              <a:tr h="689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REQ-MON-002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디스크 I/O 모니터링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FE-MON-002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디스크 I/O 차트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노드별 디스크 읽기/쓰기 속도를 라인 차트로 시각화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  <a:tr h="314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REQ-MON-003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서비스 응답시간 분석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FE-MON-003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응답시간 라인 차트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API별 평균 응답시간(ms)을 시간대별로 표시하는 라인 차트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  <a:tr h="314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REQ-MON-004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요청 상태 분포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FE-MON-004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상태 코드 도넛 차트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HTTP 2xx, 4xx, 5xx 요청 비율을 도넛 차트로 표시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  <a:tr h="421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REQ-MON-005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리소스 히트맵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FE-MON-005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노드별 리소스 카드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각 노드의 CPU·메모리·디스크 사용률과 상태를 카드 형태의 히트맵으로 표현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  <a:tr h="421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REQ-MON-006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TOP 컨테이너 표시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FE-MON-006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상위 리소스 사용 컨테이너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CPU 사용률 기준 상위 10개 컨테이너를 테이블 형태로 표시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  <a:tr h="421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REQ-MON-007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메트릭 데이터 병렬 수집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FE-MON-007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getMetrics() 기능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네트워크, 디스크, 응답시간, 요청상태 데이터를 비동기 병렬 요청 후 통합 반환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9e7c6fb57f_0_170"/>
          <p:cNvSpPr/>
          <p:nvPr/>
        </p:nvSpPr>
        <p:spPr>
          <a:xfrm>
            <a:off x="107504" y="0"/>
            <a:ext cx="3096300" cy="1124700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48" name="Google Shape;148;g39e7c6fb57f_0_170"/>
          <p:cNvCxnSpPr/>
          <p:nvPr/>
        </p:nvCxnSpPr>
        <p:spPr>
          <a:xfrm>
            <a:off x="424356" y="541195"/>
            <a:ext cx="2591700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9" name="Google Shape;149;g39e7c6fb57f_0_170"/>
          <p:cNvCxnSpPr/>
          <p:nvPr/>
        </p:nvCxnSpPr>
        <p:spPr>
          <a:xfrm>
            <a:off x="3275856" y="548680"/>
            <a:ext cx="5328600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0" name="Google Shape;150;g39e7c6fb57f_0_170"/>
          <p:cNvSpPr txBox="1"/>
          <p:nvPr/>
        </p:nvSpPr>
        <p:spPr>
          <a:xfrm>
            <a:off x="323528" y="692697"/>
            <a:ext cx="2952300" cy="2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chemeClr val="lt1"/>
              </a:buClr>
              <a:buSzPts val="1700"/>
            </a:pPr>
            <a:r>
              <a:rPr lang="ko-KR" sz="17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</a:t>
            </a:r>
            <a:r>
              <a:rPr lang="ko-KR" sz="17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요구사항 </a:t>
            </a:r>
            <a:r>
              <a:rPr lang="ko-KR" sz="17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정의서</a:t>
            </a:r>
            <a:r>
              <a:rPr lang="en-US" altLang="ko-KR" sz="17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7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(4)</a:t>
            </a:r>
            <a:endParaRPr sz="17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51" name="Google Shape;151;g39e7c6fb57f_0_17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g39e7c6fb57f_0_170"/>
          <p:cNvSpPr/>
          <p:nvPr/>
        </p:nvSpPr>
        <p:spPr>
          <a:xfrm rot="10800000" flipH="1">
            <a:off x="-577697" y="-576088"/>
            <a:ext cx="1181100" cy="1167300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53" name="Google Shape;153;g39e7c6fb57f_0_170"/>
          <p:cNvPicPr preferRelativeResize="0"/>
          <p:nvPr/>
        </p:nvPicPr>
        <p:blipFill rotWithShape="1">
          <a:blip r:embed="rId4">
            <a:alphaModFix/>
          </a:blip>
          <a:srcRect l="21959" t="40515" r="21018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4" name="Google Shape;154;g39e7c6fb57f_0_170"/>
          <p:cNvGraphicFramePr/>
          <p:nvPr/>
        </p:nvGraphicFramePr>
        <p:xfrm>
          <a:off x="368675" y="1755425"/>
          <a:ext cx="8406650" cy="3798455"/>
        </p:xfrm>
        <a:graphic>
          <a:graphicData uri="http://schemas.openxmlformats.org/drawingml/2006/table">
            <a:tbl>
              <a:tblPr>
                <a:noFill/>
                <a:tableStyleId>{40D17A1F-15AD-4B71-AF31-96E3B92AEC08}</a:tableStyleId>
              </a:tblPr>
              <a:tblGrid>
                <a:gridCol w="1210000"/>
                <a:gridCol w="829100"/>
                <a:gridCol w="1126650"/>
                <a:gridCol w="1181150"/>
                <a:gridCol w="3501125"/>
                <a:gridCol w="558625"/>
              </a:tblGrid>
              <a:tr h="326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요구사항 ID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요구사항명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기능ID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기능명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세부사항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CCE4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REQ-ALERT-001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알림 통계 요약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FE-ALERT-001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알림 메트릭 카드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Critical/Warning/Info/Resolved 알림 수를 카드 형태로 표시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</a:tr>
              <a:tr h="689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REQ-ALERT-002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활성 알림 목록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FE-ALERT-002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알림 테이블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현재 활성 상태의 알림 목록을 테이블로 표시. 상태, 대상, 메시지, 발생 시간, 지속 시간 포함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  <a:tr h="314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REQ-ALERT-003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알림 정렬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FE-ALERT-003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정렬 기능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알림 테이블에서 상태, 알림명, 발생시간 등을 기준으로 정렬 지원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  <a:tr h="314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REQ-ALERT-004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알림 규칙 관리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FE-ALERT-004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규칙 테이블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임계값 기반 자동 알림 규칙 목록을 표시. 규칙명, 조건, 심각도, 상태, 액션 컬럼 포함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  <a:tr h="421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REQ-ALERT-005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알림 규칙 편집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FE-ALERT-005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편집 모달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선택한 알림 규칙을 편집할 수 있는 모달 팝업 제공. 규칙명, 대상, 조건, 심각도, 상태 수정 가능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  <a:tr h="421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REQ-ALERT-006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알림 상세 보기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FE-ALERT-006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상세정보 모달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알림 클릭 시 상세정보 모달 표시. 기본 정보, 시간 정보, 메시지, 추가 정보, 해결 노트 포함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9e7c6fb57f_0_193"/>
          <p:cNvSpPr/>
          <p:nvPr/>
        </p:nvSpPr>
        <p:spPr>
          <a:xfrm>
            <a:off x="107504" y="0"/>
            <a:ext cx="3096300" cy="1124700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60" name="Google Shape;160;g39e7c6fb57f_0_193"/>
          <p:cNvCxnSpPr/>
          <p:nvPr/>
        </p:nvCxnSpPr>
        <p:spPr>
          <a:xfrm>
            <a:off x="424356" y="541195"/>
            <a:ext cx="2591700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1" name="Google Shape;161;g39e7c6fb57f_0_193"/>
          <p:cNvCxnSpPr/>
          <p:nvPr/>
        </p:nvCxnSpPr>
        <p:spPr>
          <a:xfrm>
            <a:off x="3275856" y="548680"/>
            <a:ext cx="5328600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" name="Google Shape;162;g39e7c6fb57f_0_193"/>
          <p:cNvSpPr txBox="1"/>
          <p:nvPr/>
        </p:nvSpPr>
        <p:spPr>
          <a:xfrm>
            <a:off x="323528" y="692697"/>
            <a:ext cx="2952300" cy="2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chemeClr val="lt1"/>
              </a:buClr>
              <a:buSzPts val="1700"/>
            </a:pPr>
            <a:r>
              <a:rPr lang="ko-KR" sz="17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</a:t>
            </a:r>
            <a:r>
              <a:rPr lang="ko-KR" sz="17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요구사항 </a:t>
            </a:r>
            <a:r>
              <a:rPr lang="ko-KR" sz="17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정의서</a:t>
            </a:r>
            <a:r>
              <a:rPr lang="en-US" altLang="ko-KR" sz="17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7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(5)</a:t>
            </a:r>
            <a:endParaRPr sz="17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63" name="Google Shape;163;g39e7c6fb57f_0_19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g39e7c6fb57f_0_193"/>
          <p:cNvSpPr/>
          <p:nvPr/>
        </p:nvSpPr>
        <p:spPr>
          <a:xfrm rot="10800000" flipH="1">
            <a:off x="-577697" y="-576088"/>
            <a:ext cx="1181100" cy="1167300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65" name="Google Shape;165;g39e7c6fb57f_0_193"/>
          <p:cNvPicPr preferRelativeResize="0"/>
          <p:nvPr/>
        </p:nvPicPr>
        <p:blipFill rotWithShape="1">
          <a:blip r:embed="rId4">
            <a:alphaModFix/>
          </a:blip>
          <a:srcRect l="21959" t="40515" r="21018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6" name="Google Shape;166;g39e7c6fb57f_0_193"/>
          <p:cNvGraphicFramePr/>
          <p:nvPr/>
        </p:nvGraphicFramePr>
        <p:xfrm>
          <a:off x="368675" y="1635100"/>
          <a:ext cx="8406650" cy="4484225"/>
        </p:xfrm>
        <a:graphic>
          <a:graphicData uri="http://schemas.openxmlformats.org/drawingml/2006/table">
            <a:tbl>
              <a:tblPr>
                <a:noFill/>
                <a:tableStyleId>{40D17A1F-15AD-4B71-AF31-96E3B92AEC08}</a:tableStyleId>
              </a:tblPr>
              <a:tblGrid>
                <a:gridCol w="1210000"/>
                <a:gridCol w="829100"/>
                <a:gridCol w="1126650"/>
                <a:gridCol w="1181150"/>
                <a:gridCol w="3501125"/>
                <a:gridCol w="558625"/>
              </a:tblGrid>
              <a:tr h="326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요구사항 ID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요구사항명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기능ID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기능명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세부사항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CCE4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REQ-ALERT-007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알림 발생 추이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FE-ALERT-007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라인 차트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시간대별 알림 발생 추이를 Chart.js 라인 차트로 표시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</a:tr>
              <a:tr h="689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REQ-ALERT-008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알림 설정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FE-ALERT-008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알림 채널 설정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이메일, Slack, SMS 알림 활성화/비활성화 설정 및 저장 버튼 제공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  <a:tr h="314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REQ-ALERT-009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알림 해결 처리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FE-ALERT-009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해결됨으로 표시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상세 보기 모달 내에서 알림을 해결 상태로 변경할 수 있는 버튼 제공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  <a:tr h="314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REQ-EVT-001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이벤트 목록 조회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FE-EVT-001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이벤트 테이블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클러스터 이벤트(시간, 유형, 네임스페이스, 이유, 메시지 등)를 테이블로 표시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  <a:tr h="421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REQ-EVT-002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이벤트 차트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FE-EVT-002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발생 빈도/분포 시각화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최근 이벤트 발생 추이(라인 차트) 및 이벤트 유형별 분포(도넛 차트) 표시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  <a:tr h="421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REQ-LOG-001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로그 데이터 조회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FE-LOG-001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로그 테이블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컨테이너별 로그를 시간순으로 표시하고, 필터·검색 기능 제공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  <a:tr h="421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REQ-LOG-002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로그 레벨 필터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FE-LOG-002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로그 필터링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Info, Warning, Error 등 로그 레벨별로 필터링 가능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9e7c6fb57f_0_205"/>
          <p:cNvSpPr/>
          <p:nvPr/>
        </p:nvSpPr>
        <p:spPr>
          <a:xfrm>
            <a:off x="107504" y="0"/>
            <a:ext cx="3096300" cy="1124700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72" name="Google Shape;172;g39e7c6fb57f_0_205"/>
          <p:cNvCxnSpPr/>
          <p:nvPr/>
        </p:nvCxnSpPr>
        <p:spPr>
          <a:xfrm>
            <a:off x="424356" y="541195"/>
            <a:ext cx="2591700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3" name="Google Shape;173;g39e7c6fb57f_0_205"/>
          <p:cNvCxnSpPr/>
          <p:nvPr/>
        </p:nvCxnSpPr>
        <p:spPr>
          <a:xfrm>
            <a:off x="3275856" y="548680"/>
            <a:ext cx="5328600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4" name="Google Shape;174;g39e7c6fb57f_0_205"/>
          <p:cNvSpPr txBox="1"/>
          <p:nvPr/>
        </p:nvSpPr>
        <p:spPr>
          <a:xfrm>
            <a:off x="323528" y="692697"/>
            <a:ext cx="2952300" cy="2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chemeClr val="lt1"/>
              </a:buClr>
              <a:buSzPts val="1700"/>
            </a:pPr>
            <a:r>
              <a:rPr lang="ko-KR" sz="17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</a:t>
            </a:r>
            <a:r>
              <a:rPr lang="ko-KR" sz="17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요구사항 </a:t>
            </a:r>
            <a:r>
              <a:rPr lang="ko-KR" sz="17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정의서</a:t>
            </a:r>
            <a:r>
              <a:rPr lang="en-US" altLang="ko-KR" sz="17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7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(6)</a:t>
            </a:r>
            <a:endParaRPr sz="17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75" name="Google Shape;175;g39e7c6fb57f_0_20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g39e7c6fb57f_0_205"/>
          <p:cNvSpPr/>
          <p:nvPr/>
        </p:nvSpPr>
        <p:spPr>
          <a:xfrm rot="10800000" flipH="1">
            <a:off x="-577697" y="-576088"/>
            <a:ext cx="1181100" cy="1167300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77" name="Google Shape;177;g39e7c6fb57f_0_205"/>
          <p:cNvPicPr preferRelativeResize="0"/>
          <p:nvPr/>
        </p:nvPicPr>
        <p:blipFill rotWithShape="1">
          <a:blip r:embed="rId4">
            <a:alphaModFix/>
          </a:blip>
          <a:srcRect l="21959" t="40515" r="21018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8" name="Google Shape;178;g39e7c6fb57f_0_205"/>
          <p:cNvGraphicFramePr/>
          <p:nvPr>
            <p:extLst>
              <p:ext uri="{D42A27DB-BD31-4B8C-83A1-F6EECF244321}">
                <p14:modId xmlns:p14="http://schemas.microsoft.com/office/powerpoint/2010/main" val="3965431520"/>
              </p:ext>
            </p:extLst>
          </p:nvPr>
        </p:nvGraphicFramePr>
        <p:xfrm>
          <a:off x="424356" y="1496437"/>
          <a:ext cx="8406650" cy="5174310"/>
        </p:xfrm>
        <a:graphic>
          <a:graphicData uri="http://schemas.openxmlformats.org/drawingml/2006/table">
            <a:tbl>
              <a:tblPr>
                <a:noFill/>
                <a:tableStyleId>{40D17A1F-15AD-4B71-AF31-96E3B92AEC08}</a:tableStyleId>
              </a:tblPr>
              <a:tblGrid>
                <a:gridCol w="1210000"/>
                <a:gridCol w="829100"/>
                <a:gridCol w="1126650"/>
                <a:gridCol w="1181150"/>
                <a:gridCol w="3501125"/>
                <a:gridCol w="558625"/>
              </a:tblGrid>
              <a:tr h="326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요구사항 ID</a:t>
                      </a:r>
                      <a:endParaRPr sz="1100" b="1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요구사항명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기능ID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기능명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세부사항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B7C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sz="11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CCE4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REQ-ADMIN-001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사용자 관리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FE-ADMIN-001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사용자 CRUD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관리자 페이지에서 사용자 등록/수정/삭제, 권한 설정 기능 제공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</a:tr>
              <a:tr h="689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REQ-HOME-001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클러스터 상태 개요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FE-HOME-001</a:t>
                      </a:r>
                      <a:endParaRPr sz="11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홈 요약 카드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클러스터 전체 노드/컨테이너 상태를 메인 화면에서 요약 제공</a:t>
                      </a:r>
                      <a:endParaRPr sz="11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/>
                </a:tc>
              </a:tr>
              <a:tr h="689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REQ-AGENT-001</a:t>
                      </a:r>
                      <a:endParaRPr sz="11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자원사용량 수집</a:t>
                      </a:r>
                      <a:endParaRPr sz="11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REQ-AGENT-001</a:t>
                      </a:r>
                      <a:endParaRPr sz="11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CPU/MEM</a:t>
                      </a:r>
                      <a:r>
                        <a:rPr lang="ko-KR" altLang="en-US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수집</a:t>
                      </a:r>
                      <a:endParaRPr sz="11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ea typeface="맑은 고딕" panose="020B0503020000020004" pitchFamily="50" charset="-127"/>
                        </a:rPr>
                        <a:t>도커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ea typeface="맑은 고딕" panose="020B0503020000020004" pitchFamily="50" charset="-127"/>
                        </a:rPr>
                        <a:t> 컨테이너 상태정보 수집을 위한 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Rest API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ea typeface="맑은 고딕" panose="020B0503020000020004" pitchFamily="50" charset="-127"/>
                        </a:rPr>
                        <a:t>처리 및 데이터 수집 기능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670" marR="56670" marT="15668" marB="15668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/>
                </a:tc>
              </a:tr>
              <a:tr h="6896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REQ-SERVER-001</a:t>
                      </a:r>
                      <a:endParaRPr sz="11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자원사용량 조회</a:t>
                      </a:r>
                      <a:endParaRPr sz="11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REQ-SERVER-001</a:t>
                      </a:r>
                      <a:endParaRPr sz="11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컨테이너 </a:t>
                      </a:r>
                      <a:r>
                        <a:rPr lang="en-US" altLang="ko-KR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API </a:t>
                      </a:r>
                      <a:r>
                        <a:rPr lang="ko-KR" altLang="en-US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조회</a:t>
                      </a:r>
                      <a:endParaRPr sz="11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 err="1" smtClean="0">
                          <a:solidFill>
                            <a:srgbClr val="000000"/>
                          </a:solidFill>
                          <a:effectLst/>
                        </a:rPr>
                        <a:t>쿠버네티스</a:t>
                      </a:r>
                      <a:r>
                        <a:rPr lang="ko-KR" altLang="en-US" sz="1000" kern="0" spc="0" dirty="0" smtClean="0">
                          <a:solidFill>
                            <a:srgbClr val="000000"/>
                          </a:solidFill>
                          <a:effectLst/>
                        </a:rPr>
                        <a:t> 컨테이너 </a:t>
                      </a:r>
                      <a:r>
                        <a:rPr lang="en-US" altLang="ko-KR" sz="1000" kern="0" spc="0" dirty="0" smtClean="0">
                          <a:solidFill>
                            <a:srgbClr val="000000"/>
                          </a:solidFill>
                          <a:effectLst/>
                        </a:rPr>
                        <a:t>POD</a:t>
                      </a:r>
                      <a:r>
                        <a:rPr lang="ko-KR" altLang="en-US" sz="1000" kern="0" spc="0" dirty="0" smtClean="0">
                          <a:solidFill>
                            <a:srgbClr val="000000"/>
                          </a:solidFill>
                          <a:effectLst/>
                        </a:rPr>
                        <a:t>의 상태정보 수집을 위한 </a:t>
                      </a:r>
                      <a:r>
                        <a:rPr lang="en-US" altLang="ko-KR" sz="1000" kern="0" spc="0" dirty="0" smtClean="0">
                          <a:solidFill>
                            <a:srgbClr val="000000"/>
                          </a:solidFill>
                          <a:effectLst/>
                        </a:rPr>
                        <a:t>Rest API </a:t>
                      </a:r>
                      <a:r>
                        <a:rPr lang="ko-KR" altLang="en-US" sz="1000" kern="0" spc="0" dirty="0" smtClean="0">
                          <a:solidFill>
                            <a:srgbClr val="000000"/>
                          </a:solidFill>
                          <a:effectLst/>
                        </a:rPr>
                        <a:t>처리 및 데이터 수집 기능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670" marR="56670" marT="15668" marB="15668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/>
                </a:tc>
              </a:tr>
              <a:tr h="6896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REQ-SERVER-002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3-Tier</a:t>
                      </a:r>
                      <a:r>
                        <a:rPr lang="ko-KR" altLang="en-US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처리</a:t>
                      </a:r>
                      <a:endParaRPr sz="11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REQ-SERVER-002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멀티처리지원</a:t>
                      </a:r>
                      <a:endParaRPr sz="11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3-Tier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ea typeface="맑은 고딕" panose="020B0503020000020004" pitchFamily="50" charset="-127"/>
                        </a:rPr>
                        <a:t>환경에서의 기능 제공을 위한 에이전트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ea typeface="맑은 고딕" panose="020B0503020000020004" pitchFamily="50" charset="-127"/>
                        </a:rPr>
                        <a:t>서버 방식의 멀티 처리 기능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670" marR="56670" marT="15668" marB="15668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/>
                </a:tc>
              </a:tr>
              <a:tr h="6896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REQ-SERVER-003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Open API</a:t>
                      </a:r>
                      <a:endParaRPr sz="11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REQ-SERVER-003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Agent/Server</a:t>
                      </a:r>
                      <a:r>
                        <a:rPr lang="ko-KR" altLang="en-US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통신</a:t>
                      </a:r>
                      <a:endParaRPr sz="11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ea typeface="맑은 고딕" panose="020B0503020000020004" pitchFamily="50" charset="-127"/>
                        </a:rPr>
                        <a:t>에이전트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ea typeface="맑은 고딕" panose="020B0503020000020004" pitchFamily="50" charset="-127"/>
                        </a:rPr>
                        <a:t>서버 간 통신을 위한 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Open API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ea typeface="맑은 고딕" panose="020B0503020000020004" pitchFamily="50" charset="-127"/>
                        </a:rPr>
                        <a:t>형태의 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Rest API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ea typeface="맑은 고딕" panose="020B0503020000020004" pitchFamily="50" charset="-127"/>
                        </a:rPr>
                        <a:t>서버 기능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670" marR="56670" marT="15668" marB="15668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/>
                </a:tc>
              </a:tr>
              <a:tr h="6896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REQ-SERVER-004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데이터 저장</a:t>
                      </a:r>
                      <a:endParaRPr sz="11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REQ-SERVER-004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데이터 </a:t>
                      </a:r>
                      <a:r>
                        <a:rPr lang="en-US" altLang="ko-KR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DB</a:t>
                      </a:r>
                      <a:r>
                        <a:rPr lang="ko-KR" altLang="en-US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저장</a:t>
                      </a:r>
                      <a:endParaRPr sz="11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ea typeface="맑은 고딕" panose="020B0503020000020004" pitchFamily="50" charset="-127"/>
                        </a:rPr>
                        <a:t>수집된 데이터의 저장을 위한 데이터베이스 처리저장 기능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56670" marR="56670" marT="15668" marB="15668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82ec23b05b_0_18"/>
          <p:cNvSpPr/>
          <p:nvPr/>
        </p:nvSpPr>
        <p:spPr>
          <a:xfrm>
            <a:off x="107504" y="0"/>
            <a:ext cx="3096300" cy="1124700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84" name="Google Shape;184;g382ec23b05b_0_18"/>
          <p:cNvCxnSpPr/>
          <p:nvPr/>
        </p:nvCxnSpPr>
        <p:spPr>
          <a:xfrm>
            <a:off x="424356" y="541195"/>
            <a:ext cx="2591700" cy="0"/>
          </a:xfrm>
          <a:prstGeom prst="straightConnector1">
            <a:avLst/>
          </a:prstGeom>
          <a:noFill/>
          <a:ln w="2857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5" name="Google Shape;185;g382ec23b05b_0_18"/>
          <p:cNvCxnSpPr/>
          <p:nvPr/>
        </p:nvCxnSpPr>
        <p:spPr>
          <a:xfrm>
            <a:off x="3275856" y="548680"/>
            <a:ext cx="5328600" cy="0"/>
          </a:xfrm>
          <a:prstGeom prst="straightConnector1">
            <a:avLst/>
          </a:prstGeom>
          <a:noFill/>
          <a:ln w="28575" cap="flat" cmpd="sng">
            <a:solidFill>
              <a:srgbClr val="3B5AA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6" name="Google Shape;186;g382ec23b05b_0_18"/>
          <p:cNvSpPr txBox="1"/>
          <p:nvPr/>
        </p:nvSpPr>
        <p:spPr>
          <a:xfrm>
            <a:off x="323528" y="692697"/>
            <a:ext cx="2952300" cy="2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ko-KR" sz="17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| 서비스 구성도</a:t>
            </a:r>
            <a:r>
              <a:rPr lang="ko-KR" sz="10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600" b="1" i="0" u="none" strike="noStrike" cap="none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- </a:t>
            </a:r>
            <a:r>
              <a:rPr lang="ko-KR" sz="10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시스템 구성도 </a:t>
            </a:r>
            <a:endParaRPr sz="10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lgun Gothic"/>
              <a:buNone/>
            </a:pPr>
            <a:endParaRPr sz="10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87" name="Google Shape;187;g382ec23b05b_0_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6456" y="476671"/>
            <a:ext cx="454960" cy="15896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g382ec23b05b_0_18"/>
          <p:cNvSpPr/>
          <p:nvPr/>
        </p:nvSpPr>
        <p:spPr>
          <a:xfrm rot="10800000" flipH="1">
            <a:off x="-577697" y="-576088"/>
            <a:ext cx="1181100" cy="1167300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90" name="Google Shape;190;g382ec23b05b_0_18"/>
          <p:cNvPicPr preferRelativeResize="0"/>
          <p:nvPr/>
        </p:nvPicPr>
        <p:blipFill rotWithShape="1">
          <a:blip r:embed="rId4">
            <a:alphaModFix/>
          </a:blip>
          <a:srcRect l="21959" t="40515" r="21017" b="44641"/>
          <a:stretch/>
        </p:blipFill>
        <p:spPr>
          <a:xfrm>
            <a:off x="7528235" y="98344"/>
            <a:ext cx="1498208" cy="347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" name="직선 연결선 42"/>
          <p:cNvCxnSpPr/>
          <p:nvPr/>
        </p:nvCxnSpPr>
        <p:spPr>
          <a:xfrm>
            <a:off x="1712844" y="2572891"/>
            <a:ext cx="5815390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모서리가 둥근 직사각형 43"/>
          <p:cNvSpPr/>
          <p:nvPr/>
        </p:nvSpPr>
        <p:spPr>
          <a:xfrm>
            <a:off x="1712844" y="1959164"/>
            <a:ext cx="5815389" cy="434051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관리</a:t>
            </a:r>
            <a:r>
              <a:rPr lang="en-US" altLang="ko-KR" b="1" dirty="0" smtClean="0"/>
              <a:t>/</a:t>
            </a:r>
            <a:r>
              <a:rPr lang="ko-KR" altLang="en-US" b="1" dirty="0" smtClean="0"/>
              <a:t>모니터링 </a:t>
            </a:r>
            <a:r>
              <a:rPr lang="en-US" altLang="ko-KR" b="1" dirty="0" smtClean="0"/>
              <a:t>UI (</a:t>
            </a:r>
            <a:r>
              <a:rPr lang="ko-KR" altLang="en-US" b="1" dirty="0" smtClean="0"/>
              <a:t>시각화 </a:t>
            </a:r>
            <a:r>
              <a:rPr lang="ko-KR" altLang="en-US" b="1" dirty="0" err="1" smtClean="0"/>
              <a:t>대시보드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="" xmlns:a16="http://schemas.microsoft.com/office/drawing/2014/main" id="{6F866867-5A3C-441F-948C-1C4E9196E3E6}"/>
              </a:ext>
            </a:extLst>
          </p:cNvPr>
          <p:cNvCxnSpPr/>
          <p:nvPr/>
        </p:nvCxnSpPr>
        <p:spPr>
          <a:xfrm>
            <a:off x="2761477" y="2393215"/>
            <a:ext cx="0" cy="355645"/>
          </a:xfrm>
          <a:prstGeom prst="straightConnector1">
            <a:avLst/>
          </a:prstGeom>
          <a:ln w="317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그룹 55"/>
          <p:cNvGrpSpPr/>
          <p:nvPr/>
        </p:nvGrpSpPr>
        <p:grpSpPr>
          <a:xfrm>
            <a:off x="258763" y="1309073"/>
            <a:ext cx="8605137" cy="306115"/>
            <a:chOff x="258763" y="1703660"/>
            <a:chExt cx="9380537" cy="338138"/>
          </a:xfrm>
        </p:grpSpPr>
        <p:grpSp>
          <p:nvGrpSpPr>
            <p:cNvPr id="57" name="그룹 56"/>
            <p:cNvGrpSpPr/>
            <p:nvPr/>
          </p:nvGrpSpPr>
          <p:grpSpPr>
            <a:xfrm>
              <a:off x="258763" y="1703660"/>
              <a:ext cx="9380537" cy="338138"/>
              <a:chOff x="154942" y="1794718"/>
              <a:chExt cx="9135867" cy="338138"/>
            </a:xfrm>
          </p:grpSpPr>
          <p:sp>
            <p:nvSpPr>
              <p:cNvPr id="59" name="AutoShape 1288"/>
              <p:cNvSpPr>
                <a:spLocks noChangeArrowheads="1"/>
              </p:cNvSpPr>
              <p:nvPr/>
            </p:nvSpPr>
            <p:spPr bwMode="auto">
              <a:xfrm>
                <a:off x="154942" y="1794718"/>
                <a:ext cx="9135867" cy="338138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just" eaLnBrk="0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sz="1300">
                    <a:solidFill>
                      <a:schemeClr val="tx1"/>
                    </a:solidFill>
                    <a:latin typeface="Arial" pitchFamily="34" charset="0"/>
                    <a:ea typeface="맑은 고딕" pitchFamily="50" charset="-127"/>
                  </a:defRPr>
                </a:lvl1pPr>
                <a:lvl2pPr marL="742950" indent="-28575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8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2pPr>
                <a:lvl3pPr marL="1143000" indent="-22860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4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3pPr>
                <a:lvl4pPr marL="1600200" indent="-22860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4pPr>
                <a:lvl5pPr marL="2057400" indent="-228600" algn="l" eaLnBrk="0" latinLnBrk="1" hangingPunct="0">
                  <a:spcBef>
                    <a:spcPct val="20000"/>
                  </a:spcBef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itchFamily="34" charset="0"/>
                  <a:tabLst>
                    <a:tab pos="914400" algn="l"/>
                    <a:tab pos="7315200" algn="r"/>
                  </a:tabLst>
                  <a:defRPr kumimoji="1" sz="200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 typeface="Wingdings" pitchFamily="2" charset="2"/>
                  <a:buNone/>
                </a:pPr>
                <a:endParaRPr kumimoji="0" lang="ko-KR" altLang="en-US" sz="1100">
                  <a:solidFill>
                    <a:schemeClr val="bg1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60" name="직사각형 59"/>
              <p:cNvSpPr/>
              <p:nvPr/>
            </p:nvSpPr>
            <p:spPr bwMode="auto">
              <a:xfrm>
                <a:off x="154944" y="1794718"/>
                <a:ext cx="69344" cy="338138"/>
              </a:xfrm>
              <a:prstGeom prst="rect">
                <a:avLst/>
              </a:prstGeom>
              <a:solidFill>
                <a:srgbClr val="223670"/>
              </a:solidFill>
              <a:ln>
                <a:noFill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1" lang="ko-KR" altLang="en-US" sz="800" b="0" i="0" u="none" strike="noStrike" cap="none" normalizeH="0" smtClean="0">
                  <a:ln>
                    <a:noFill/>
                  </a:ln>
                  <a:solidFill>
                    <a:srgbClr val="808080"/>
                  </a:solidFill>
                  <a:effectLst/>
                  <a:latin typeface="+mn-ea"/>
                  <a:ea typeface="+mn-ea"/>
                  <a:cs typeface="Arial" pitchFamily="34" charset="0"/>
                </a:endParaRPr>
              </a:p>
            </p:txBody>
          </p:sp>
        </p:grpSp>
        <p:sp>
          <p:nvSpPr>
            <p:cNvPr id="58" name="제목 1"/>
            <p:cNvSpPr txBox="1">
              <a:spLocks/>
            </p:cNvSpPr>
            <p:nvPr/>
          </p:nvSpPr>
          <p:spPr bwMode="auto">
            <a:xfrm>
              <a:off x="574433" y="1726422"/>
              <a:ext cx="2341580" cy="2719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>
              <a:lvl1pPr algn="just" eaLnBrk="0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sz="1300">
                  <a:solidFill>
                    <a:schemeClr val="tx1"/>
                  </a:solidFill>
                  <a:latin typeface="Arial" pitchFamily="34" charset="0"/>
                  <a:ea typeface="맑은 고딕" pitchFamily="50" charset="-127"/>
                </a:defRPr>
              </a:lvl1pPr>
              <a:lvl2pPr marL="742950" indent="-28575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8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2pPr>
              <a:lvl3pPr marL="1143000" indent="-22860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4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3pPr>
              <a:lvl4pPr marL="1600200" indent="-22860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4pPr>
              <a:lvl5pPr marL="2057400" indent="-228600" algn="l" eaLnBrk="0" latinLnBrk="1" hangingPunct="0">
                <a:spcBef>
                  <a:spcPct val="20000"/>
                </a:spcBef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itchFamily="34" charset="0"/>
                <a:tabLst>
                  <a:tab pos="914400" algn="l"/>
                  <a:tab pos="7315200" algn="r"/>
                </a:tabLst>
                <a:defRPr kumimoji="1" sz="200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defRPr>
              </a:lvl9pPr>
            </a:lstStyle>
            <a:p>
              <a:pPr algn="l" eaLnBrk="1" hangingPunct="1">
                <a:spcAft>
                  <a:spcPct val="15000"/>
                </a:spcAft>
                <a:buClr>
                  <a:schemeClr val="tx1"/>
                </a:buClr>
                <a:buFont typeface="Times" pitchFamily="18" charset="0"/>
                <a:buNone/>
              </a:pPr>
              <a:r>
                <a:rPr lang="ko-KR" altLang="en-US" sz="1600" b="1" dirty="0" smtClean="0">
                  <a:latin typeface="+mn-ea"/>
                  <a:ea typeface="+mn-ea"/>
                </a:rPr>
                <a:t>서비스 구성도 </a:t>
              </a:r>
              <a:r>
                <a:rPr lang="en-US" altLang="ko-KR" sz="1600" b="1" dirty="0" smtClean="0">
                  <a:latin typeface="+mn-ea"/>
                  <a:ea typeface="+mn-ea"/>
                </a:rPr>
                <a:t>- </a:t>
              </a:r>
              <a:r>
                <a:rPr lang="ko-KR" altLang="en-US" sz="1600" b="1" dirty="0" smtClean="0">
                  <a:latin typeface="+mn-ea"/>
                  <a:ea typeface="+mn-ea"/>
                </a:rPr>
                <a:t>개념도</a:t>
              </a:r>
              <a:endParaRPr kumimoji="0" lang="ko-KR" altLang="en-US" sz="1600" b="1" dirty="0">
                <a:latin typeface="+mn-ea"/>
                <a:ea typeface="+mn-ea"/>
              </a:endParaRPr>
            </a:p>
          </p:txBody>
        </p:sp>
      </p:grpSp>
      <p:sp>
        <p:nvSpPr>
          <p:cNvPr id="61" name="모서리가 둥근 직사각형 4">
            <a:extLst>
              <a:ext uri="{FF2B5EF4-FFF2-40B4-BE49-F238E27FC236}">
                <a16:creationId xmlns="" xmlns:a16="http://schemas.microsoft.com/office/drawing/2014/main" id="{74A04A03-9CF6-45B1-8C5D-1B9C510B432A}"/>
              </a:ext>
            </a:extLst>
          </p:cNvPr>
          <p:cNvSpPr/>
          <p:nvPr/>
        </p:nvSpPr>
        <p:spPr>
          <a:xfrm>
            <a:off x="1712845" y="2758087"/>
            <a:ext cx="2063978" cy="2729894"/>
          </a:xfrm>
          <a:prstGeom prst="roundRect">
            <a:avLst>
              <a:gd name="adj" fmla="val 4367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모니터링 서버</a:t>
            </a:r>
          </a:p>
        </p:txBody>
      </p:sp>
      <p:sp>
        <p:nvSpPr>
          <p:cNvPr id="62" name="모서리가 둥근 직사각형 4">
            <a:extLst>
              <a:ext uri="{FF2B5EF4-FFF2-40B4-BE49-F238E27FC236}">
                <a16:creationId xmlns="" xmlns:a16="http://schemas.microsoft.com/office/drawing/2014/main" id="{C3FDF75C-3C7A-4C98-BC21-5336EFE300EF}"/>
              </a:ext>
            </a:extLst>
          </p:cNvPr>
          <p:cNvSpPr/>
          <p:nvPr/>
        </p:nvSpPr>
        <p:spPr>
          <a:xfrm>
            <a:off x="4163934" y="2758087"/>
            <a:ext cx="3364301" cy="2729894"/>
          </a:xfrm>
          <a:prstGeom prst="roundRect">
            <a:avLst>
              <a:gd name="adj" fmla="val 4367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컨테이너 인프라 서버</a:t>
            </a:r>
          </a:p>
        </p:txBody>
      </p:sp>
      <p:sp>
        <p:nvSpPr>
          <p:cNvPr id="63" name="모서리가 둥근 직사각형 11">
            <a:extLst>
              <a:ext uri="{FF2B5EF4-FFF2-40B4-BE49-F238E27FC236}">
                <a16:creationId xmlns="" xmlns:a16="http://schemas.microsoft.com/office/drawing/2014/main" id="{824F0808-DCD8-423A-8E5F-83D15416A018}"/>
              </a:ext>
            </a:extLst>
          </p:cNvPr>
          <p:cNvSpPr/>
          <p:nvPr/>
        </p:nvSpPr>
        <p:spPr>
          <a:xfrm>
            <a:off x="6188626" y="3367939"/>
            <a:ext cx="1183973" cy="1819097"/>
          </a:xfrm>
          <a:prstGeom prst="roundRect">
            <a:avLst>
              <a:gd name="adj" fmla="val 7338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050" b="1" dirty="0" err="1">
                <a:solidFill>
                  <a:schemeClr val="tx1"/>
                </a:solidFill>
              </a:rPr>
              <a:t>CaaS</a:t>
            </a:r>
            <a:r>
              <a:rPr lang="en-US" altLang="ko-KR" sz="1050" b="1" dirty="0">
                <a:solidFill>
                  <a:schemeClr val="tx1"/>
                </a:solidFill>
              </a:rPr>
              <a:t> </a:t>
            </a:r>
            <a:r>
              <a:rPr lang="ko-KR" altLang="en-US" sz="1050" b="1">
                <a:solidFill>
                  <a:schemeClr val="tx1"/>
                </a:solidFill>
              </a:rPr>
              <a:t>인프라</a:t>
            </a:r>
            <a:endParaRPr lang="ko-KR" altLang="en-US" sz="1050" b="1" dirty="0">
              <a:solidFill>
                <a:schemeClr val="tx1"/>
              </a:solidFill>
            </a:endParaRPr>
          </a:p>
        </p:txBody>
      </p:sp>
      <p:sp>
        <p:nvSpPr>
          <p:cNvPr id="64" name="원통 3">
            <a:extLst>
              <a:ext uri="{FF2B5EF4-FFF2-40B4-BE49-F238E27FC236}">
                <a16:creationId xmlns="" xmlns:a16="http://schemas.microsoft.com/office/drawing/2014/main" id="{D4F749FF-5C4A-4948-B073-07ED8FD4390E}"/>
              </a:ext>
            </a:extLst>
          </p:cNvPr>
          <p:cNvSpPr/>
          <p:nvPr/>
        </p:nvSpPr>
        <p:spPr>
          <a:xfrm>
            <a:off x="2267370" y="4418671"/>
            <a:ext cx="966159" cy="577970"/>
          </a:xfrm>
          <a:prstGeom prst="can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DB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5" name="모서리가 둥근 직사각형 5">
            <a:extLst>
              <a:ext uri="{FF2B5EF4-FFF2-40B4-BE49-F238E27FC236}">
                <a16:creationId xmlns="" xmlns:a16="http://schemas.microsoft.com/office/drawing/2014/main" id="{C563E5F3-120B-416E-9468-1B29441AA2A3}"/>
              </a:ext>
            </a:extLst>
          </p:cNvPr>
          <p:cNvSpPr/>
          <p:nvPr/>
        </p:nvSpPr>
        <p:spPr>
          <a:xfrm>
            <a:off x="1890683" y="3367939"/>
            <a:ext cx="1719531" cy="474453"/>
          </a:xfrm>
          <a:prstGeom prst="roundRect">
            <a:avLst>
              <a:gd name="adj" fmla="val 14624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schemeClr val="bg1"/>
                </a:solidFill>
              </a:rPr>
              <a:t>관리</a:t>
            </a:r>
            <a:r>
              <a:rPr lang="en-US" altLang="ko-KR" sz="1050" b="1" dirty="0">
                <a:solidFill>
                  <a:schemeClr val="bg1"/>
                </a:solidFill>
              </a:rPr>
              <a:t>/</a:t>
            </a:r>
            <a:r>
              <a:rPr lang="ko-KR" altLang="en-US" sz="1050" b="1">
                <a:solidFill>
                  <a:schemeClr val="bg1"/>
                </a:solidFill>
              </a:rPr>
              <a:t>모니터링</a:t>
            </a:r>
            <a:endParaRPr lang="en-US" altLang="ko-KR" sz="105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1050" b="1">
                <a:solidFill>
                  <a:schemeClr val="bg1"/>
                </a:solidFill>
              </a:rPr>
              <a:t>서버 </a:t>
            </a:r>
            <a:r>
              <a:rPr lang="ko-KR" altLang="en-US" sz="1050" b="1" dirty="0">
                <a:solidFill>
                  <a:schemeClr val="bg1"/>
                </a:solidFill>
              </a:rPr>
              <a:t>프로그램</a:t>
            </a:r>
          </a:p>
        </p:txBody>
      </p:sp>
      <p:sp>
        <p:nvSpPr>
          <p:cNvPr id="66" name="모서리가 둥근 직사각형 6">
            <a:extLst>
              <a:ext uri="{FF2B5EF4-FFF2-40B4-BE49-F238E27FC236}">
                <a16:creationId xmlns="" xmlns:a16="http://schemas.microsoft.com/office/drawing/2014/main" id="{49E55ED2-5D3B-4C15-8477-C8C92B2113A0}"/>
              </a:ext>
            </a:extLst>
          </p:cNvPr>
          <p:cNvSpPr/>
          <p:nvPr/>
        </p:nvSpPr>
        <p:spPr>
          <a:xfrm>
            <a:off x="4286141" y="3367939"/>
            <a:ext cx="1393166" cy="474453"/>
          </a:xfrm>
          <a:prstGeom prst="roundRect">
            <a:avLst>
              <a:gd name="adj" fmla="val 14624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schemeClr val="bg1"/>
                </a:solidFill>
              </a:rPr>
              <a:t>관리</a:t>
            </a:r>
            <a:r>
              <a:rPr lang="en-US" altLang="ko-KR" sz="1050" b="1" dirty="0">
                <a:solidFill>
                  <a:schemeClr val="bg1"/>
                </a:solidFill>
              </a:rPr>
              <a:t>/</a:t>
            </a:r>
            <a:r>
              <a:rPr lang="ko-KR" altLang="en-US" sz="1050" b="1">
                <a:solidFill>
                  <a:schemeClr val="bg1"/>
                </a:solidFill>
              </a:rPr>
              <a:t>모니터링</a:t>
            </a:r>
            <a:endParaRPr lang="en-US" altLang="ko-KR" sz="105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1050" b="1">
                <a:solidFill>
                  <a:schemeClr val="bg1"/>
                </a:solidFill>
              </a:rPr>
              <a:t>에이전트 </a:t>
            </a:r>
            <a:r>
              <a:rPr lang="ko-KR" altLang="en-US" sz="1050" b="1" dirty="0">
                <a:solidFill>
                  <a:schemeClr val="bg1"/>
                </a:solidFill>
              </a:rPr>
              <a:t>프로그램</a:t>
            </a:r>
          </a:p>
        </p:txBody>
      </p:sp>
      <p:sp>
        <p:nvSpPr>
          <p:cNvPr id="67" name="모서리가 둥근 직사각형 7">
            <a:extLst>
              <a:ext uri="{FF2B5EF4-FFF2-40B4-BE49-F238E27FC236}">
                <a16:creationId xmlns="" xmlns:a16="http://schemas.microsoft.com/office/drawing/2014/main" id="{4B895A5C-C3D9-4AF6-B2FA-AE36BDAE943E}"/>
              </a:ext>
            </a:extLst>
          </p:cNvPr>
          <p:cNvSpPr/>
          <p:nvPr/>
        </p:nvSpPr>
        <p:spPr>
          <a:xfrm>
            <a:off x="6306874" y="3741498"/>
            <a:ext cx="937402" cy="271733"/>
          </a:xfrm>
          <a:prstGeom prst="roundRect">
            <a:avLst>
              <a:gd name="adj" fmla="val 14624"/>
            </a:avLst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>
                <a:solidFill>
                  <a:schemeClr val="tx1"/>
                </a:solidFill>
              </a:rPr>
              <a:t>컨테이너</a:t>
            </a:r>
            <a:endParaRPr lang="ko-KR" altLang="en-US" sz="1050" b="1" dirty="0">
              <a:solidFill>
                <a:schemeClr val="tx1"/>
              </a:solidFill>
            </a:endParaRPr>
          </a:p>
        </p:txBody>
      </p:sp>
      <p:sp>
        <p:nvSpPr>
          <p:cNvPr id="68" name="모서리가 둥근 직사각형 8">
            <a:extLst>
              <a:ext uri="{FF2B5EF4-FFF2-40B4-BE49-F238E27FC236}">
                <a16:creationId xmlns="" xmlns:a16="http://schemas.microsoft.com/office/drawing/2014/main" id="{4478E12A-34DE-49D2-8FDE-36D05454ECAD}"/>
              </a:ext>
            </a:extLst>
          </p:cNvPr>
          <p:cNvSpPr/>
          <p:nvPr/>
        </p:nvSpPr>
        <p:spPr>
          <a:xfrm>
            <a:off x="6306874" y="4080084"/>
            <a:ext cx="937402" cy="271733"/>
          </a:xfrm>
          <a:prstGeom prst="roundRect">
            <a:avLst>
              <a:gd name="adj" fmla="val 14624"/>
            </a:avLst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>
                <a:solidFill>
                  <a:schemeClr val="tx1"/>
                </a:solidFill>
              </a:rPr>
              <a:t>컨테이너</a:t>
            </a:r>
            <a:endParaRPr lang="ko-KR" altLang="en-US" sz="1050" b="1" dirty="0">
              <a:solidFill>
                <a:schemeClr val="tx1"/>
              </a:solidFill>
            </a:endParaRPr>
          </a:p>
        </p:txBody>
      </p:sp>
      <p:sp>
        <p:nvSpPr>
          <p:cNvPr id="69" name="모서리가 둥근 직사각형 9">
            <a:extLst>
              <a:ext uri="{FF2B5EF4-FFF2-40B4-BE49-F238E27FC236}">
                <a16:creationId xmlns="" xmlns:a16="http://schemas.microsoft.com/office/drawing/2014/main" id="{50B9E45B-3E25-4F56-B861-162DEE5F859E}"/>
              </a:ext>
            </a:extLst>
          </p:cNvPr>
          <p:cNvSpPr/>
          <p:nvPr/>
        </p:nvSpPr>
        <p:spPr>
          <a:xfrm>
            <a:off x="6306874" y="4418671"/>
            <a:ext cx="937402" cy="271733"/>
          </a:xfrm>
          <a:prstGeom prst="roundRect">
            <a:avLst>
              <a:gd name="adj" fmla="val 14624"/>
            </a:avLst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>
                <a:solidFill>
                  <a:schemeClr val="tx1"/>
                </a:solidFill>
              </a:rPr>
              <a:t>컨테이너</a:t>
            </a:r>
            <a:endParaRPr lang="ko-KR" altLang="en-US" sz="1050" b="1" dirty="0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="" xmlns:a16="http://schemas.microsoft.com/office/drawing/2014/main" id="{331D8932-8CD0-4251-8A08-4CFF2CAAF3F2}"/>
              </a:ext>
            </a:extLst>
          </p:cNvPr>
          <p:cNvSpPr txBox="1"/>
          <p:nvPr/>
        </p:nvSpPr>
        <p:spPr>
          <a:xfrm>
            <a:off x="6657594" y="4663495"/>
            <a:ext cx="245580" cy="523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50000"/>
              </a:lnSpc>
            </a:pPr>
            <a:r>
              <a:rPr lang="en-US" altLang="ko-KR" b="1" dirty="0"/>
              <a:t>.</a:t>
            </a:r>
          </a:p>
          <a:p>
            <a:pPr>
              <a:lnSpc>
                <a:spcPct val="50000"/>
              </a:lnSpc>
            </a:pPr>
            <a:r>
              <a:rPr lang="en-US" altLang="ko-KR" b="1" dirty="0"/>
              <a:t>.</a:t>
            </a:r>
          </a:p>
          <a:p>
            <a:pPr>
              <a:lnSpc>
                <a:spcPct val="50000"/>
              </a:lnSpc>
            </a:pPr>
            <a:r>
              <a:rPr lang="en-US" altLang="ko-KR" b="1" dirty="0"/>
              <a:t>.</a:t>
            </a:r>
            <a:endParaRPr lang="ko-KR" altLang="en-US" b="1" dirty="0"/>
          </a:p>
        </p:txBody>
      </p:sp>
      <p:cxnSp>
        <p:nvCxnSpPr>
          <p:cNvPr id="71" name="꺾인 연결선 13">
            <a:extLst>
              <a:ext uri="{FF2B5EF4-FFF2-40B4-BE49-F238E27FC236}">
                <a16:creationId xmlns="" xmlns:a16="http://schemas.microsoft.com/office/drawing/2014/main" id="{A4B7FB06-874E-45E9-A76C-89EC1587CEC7}"/>
              </a:ext>
            </a:extLst>
          </p:cNvPr>
          <p:cNvCxnSpPr>
            <a:stCxn id="66" idx="3"/>
            <a:endCxn id="63" idx="1"/>
          </p:cNvCxnSpPr>
          <p:nvPr/>
        </p:nvCxnSpPr>
        <p:spPr>
          <a:xfrm>
            <a:off x="5679307" y="3605166"/>
            <a:ext cx="509319" cy="672322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="" xmlns:a16="http://schemas.microsoft.com/office/drawing/2014/main" id="{48C21F2A-E60C-4D91-9C08-76B2946B6E6C}"/>
              </a:ext>
            </a:extLst>
          </p:cNvPr>
          <p:cNvSpPr txBox="1"/>
          <p:nvPr/>
        </p:nvSpPr>
        <p:spPr>
          <a:xfrm>
            <a:off x="4901553" y="3966742"/>
            <a:ext cx="10102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/>
              <a:t>관리</a:t>
            </a:r>
            <a:r>
              <a:rPr lang="en-US" altLang="ko-KR" sz="1000" b="1" dirty="0"/>
              <a:t>/</a:t>
            </a:r>
            <a:r>
              <a:rPr lang="ko-KR" altLang="en-US" sz="1000" b="1"/>
              <a:t>모니터링</a:t>
            </a:r>
            <a:endParaRPr lang="ko-KR" altLang="en-US" sz="1000" b="1" dirty="0"/>
          </a:p>
        </p:txBody>
      </p:sp>
      <p:cxnSp>
        <p:nvCxnSpPr>
          <p:cNvPr id="73" name="직선 화살표 연결선 72">
            <a:extLst>
              <a:ext uri="{FF2B5EF4-FFF2-40B4-BE49-F238E27FC236}">
                <a16:creationId xmlns="" xmlns:a16="http://schemas.microsoft.com/office/drawing/2014/main" id="{7D1AAD0A-1F87-4094-9B34-E64CF0069618}"/>
              </a:ext>
            </a:extLst>
          </p:cNvPr>
          <p:cNvCxnSpPr>
            <a:stCxn id="65" idx="3"/>
            <a:endCxn id="66" idx="1"/>
          </p:cNvCxnSpPr>
          <p:nvPr/>
        </p:nvCxnSpPr>
        <p:spPr>
          <a:xfrm>
            <a:off x="3610214" y="3605166"/>
            <a:ext cx="675927" cy="0"/>
          </a:xfrm>
          <a:prstGeom prst="straightConnector1">
            <a:avLst/>
          </a:prstGeom>
          <a:ln w="317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="" xmlns:a16="http://schemas.microsoft.com/office/drawing/2014/main" id="{6F866867-5A3C-441F-948C-1C4E9196E3E6}"/>
              </a:ext>
            </a:extLst>
          </p:cNvPr>
          <p:cNvCxnSpPr>
            <a:stCxn id="65" idx="2"/>
            <a:endCxn id="64" idx="1"/>
          </p:cNvCxnSpPr>
          <p:nvPr/>
        </p:nvCxnSpPr>
        <p:spPr>
          <a:xfrm>
            <a:off x="2750449" y="3842392"/>
            <a:ext cx="1" cy="576279"/>
          </a:xfrm>
          <a:prstGeom prst="straightConnector1">
            <a:avLst/>
          </a:prstGeom>
          <a:ln w="317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모서리가 둥근 직사각형 4">
            <a:extLst>
              <a:ext uri="{FF2B5EF4-FFF2-40B4-BE49-F238E27FC236}">
                <a16:creationId xmlns="" xmlns:a16="http://schemas.microsoft.com/office/drawing/2014/main" id="{DF85CD56-4C58-4B7B-AEE6-A73E96B5BB4B}"/>
              </a:ext>
            </a:extLst>
          </p:cNvPr>
          <p:cNvSpPr/>
          <p:nvPr/>
        </p:nvSpPr>
        <p:spPr>
          <a:xfrm>
            <a:off x="4163933" y="5606592"/>
            <a:ext cx="3364301" cy="753011"/>
          </a:xfrm>
          <a:prstGeom prst="roundRect">
            <a:avLst>
              <a:gd name="adj" fmla="val 12065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컨테이너 인프라 서버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="" xmlns:a16="http://schemas.microsoft.com/office/drawing/2014/main" id="{0D9FF887-AD33-4002-B274-905AD73D8225}"/>
              </a:ext>
            </a:extLst>
          </p:cNvPr>
          <p:cNvSpPr txBox="1"/>
          <p:nvPr/>
        </p:nvSpPr>
        <p:spPr>
          <a:xfrm>
            <a:off x="5610655" y="6238778"/>
            <a:ext cx="245580" cy="523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50000"/>
              </a:lnSpc>
            </a:pPr>
            <a:r>
              <a:rPr lang="en-US" altLang="ko-KR" b="1" dirty="0"/>
              <a:t>.</a:t>
            </a:r>
          </a:p>
          <a:p>
            <a:pPr>
              <a:lnSpc>
                <a:spcPct val="50000"/>
              </a:lnSpc>
            </a:pPr>
            <a:r>
              <a:rPr lang="en-US" altLang="ko-KR" b="1" dirty="0"/>
              <a:t>.</a:t>
            </a:r>
          </a:p>
          <a:p>
            <a:pPr>
              <a:lnSpc>
                <a:spcPct val="50000"/>
              </a:lnSpc>
            </a:pPr>
            <a:r>
              <a:rPr lang="en-US" altLang="ko-KR" b="1" dirty="0"/>
              <a:t>.</a:t>
            </a:r>
            <a:endParaRPr lang="ko-KR" altLang="en-US" b="1" dirty="0"/>
          </a:p>
        </p:txBody>
      </p:sp>
      <p:sp>
        <p:nvSpPr>
          <p:cNvPr id="77" name="모서리가 둥근 직사각형 6">
            <a:extLst>
              <a:ext uri="{FF2B5EF4-FFF2-40B4-BE49-F238E27FC236}">
                <a16:creationId xmlns="" xmlns:a16="http://schemas.microsoft.com/office/drawing/2014/main" id="{6BC67BFE-8F73-43D1-A272-2CA88DB01B03}"/>
              </a:ext>
            </a:extLst>
          </p:cNvPr>
          <p:cNvSpPr/>
          <p:nvPr/>
        </p:nvSpPr>
        <p:spPr>
          <a:xfrm>
            <a:off x="4286141" y="5933195"/>
            <a:ext cx="1393166" cy="345720"/>
          </a:xfrm>
          <a:prstGeom prst="roundRect">
            <a:avLst>
              <a:gd name="adj" fmla="val 14624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schemeClr val="bg1"/>
                </a:solidFill>
              </a:rPr>
              <a:t>관리</a:t>
            </a:r>
            <a:r>
              <a:rPr lang="en-US" altLang="ko-KR" sz="1050" b="1" dirty="0">
                <a:solidFill>
                  <a:schemeClr val="bg1"/>
                </a:solidFill>
              </a:rPr>
              <a:t>/</a:t>
            </a:r>
            <a:r>
              <a:rPr lang="ko-KR" altLang="en-US" sz="1050" b="1">
                <a:solidFill>
                  <a:schemeClr val="bg1"/>
                </a:solidFill>
              </a:rPr>
              <a:t>모니터링</a:t>
            </a:r>
            <a:endParaRPr lang="en-US" altLang="ko-KR" sz="105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1050" b="1">
                <a:solidFill>
                  <a:schemeClr val="bg1"/>
                </a:solidFill>
              </a:rPr>
              <a:t>에이전트 </a:t>
            </a:r>
            <a:r>
              <a:rPr lang="ko-KR" altLang="en-US" sz="1050" b="1" dirty="0">
                <a:solidFill>
                  <a:schemeClr val="bg1"/>
                </a:solidFill>
              </a:rPr>
              <a:t>프로그램</a:t>
            </a:r>
          </a:p>
        </p:txBody>
      </p:sp>
      <p:cxnSp>
        <p:nvCxnSpPr>
          <p:cNvPr id="78" name="꺾인 연결선 13">
            <a:extLst>
              <a:ext uri="{FF2B5EF4-FFF2-40B4-BE49-F238E27FC236}">
                <a16:creationId xmlns="" xmlns:a16="http://schemas.microsoft.com/office/drawing/2014/main" id="{2E968F99-73FE-4203-9059-01409A559A18}"/>
              </a:ext>
            </a:extLst>
          </p:cNvPr>
          <p:cNvCxnSpPr>
            <a:cxnSpLocks/>
            <a:stCxn id="65" idx="3"/>
            <a:endCxn id="77" idx="1"/>
          </p:cNvCxnSpPr>
          <p:nvPr/>
        </p:nvCxnSpPr>
        <p:spPr>
          <a:xfrm>
            <a:off x="3610214" y="3605166"/>
            <a:ext cx="675927" cy="2500889"/>
          </a:xfrm>
          <a:prstGeom prst="bentConnector3">
            <a:avLst/>
          </a:prstGeom>
          <a:ln w="317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0003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3370</Words>
  <Application>Microsoft Office PowerPoint</Application>
  <PresentationFormat>화면 슬라이드 쇼(4:3)</PresentationFormat>
  <Paragraphs>788</Paragraphs>
  <Slides>33</Slides>
  <Notes>29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44" baseType="lpstr">
      <vt:lpstr>Wingdings</vt:lpstr>
      <vt:lpstr>Noto Sans Symbols</vt:lpstr>
      <vt:lpstr>Times</vt:lpstr>
      <vt:lpstr>Roboto Mono</vt:lpstr>
      <vt:lpstr>Verdana</vt:lpstr>
      <vt:lpstr>Calibri</vt:lpstr>
      <vt:lpstr>Malgun Gothic</vt:lpstr>
      <vt:lpstr>Malgun Gothic</vt:lpstr>
      <vt:lpstr>Arial</vt:lpstr>
      <vt:lpstr>Trebuchet MS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이낙선</dc:creator>
  <cp:lastModifiedBy>jino</cp:lastModifiedBy>
  <cp:revision>12</cp:revision>
  <dcterms:created xsi:type="dcterms:W3CDTF">2014-04-16T00:55:54Z</dcterms:created>
  <dcterms:modified xsi:type="dcterms:W3CDTF">2025-10-30T16:37:00Z</dcterms:modified>
</cp:coreProperties>
</file>